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80" r:id="rId5"/>
    <p:sldId id="281" r:id="rId6"/>
    <p:sldId id="256" r:id="rId7"/>
    <p:sldId id="257" r:id="rId8"/>
    <p:sldId id="279" r:id="rId9"/>
    <p:sldId id="262" r:id="rId10"/>
    <p:sldId id="275" r:id="rId11"/>
    <p:sldId id="276" r:id="rId12"/>
    <p:sldId id="258" r:id="rId13"/>
    <p:sldId id="277" r:id="rId14"/>
    <p:sldId id="273" r:id="rId15"/>
    <p:sldId id="274" r:id="rId16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37" autoAdjust="0"/>
  </p:normalViewPr>
  <p:slideViewPr>
    <p:cSldViewPr>
      <p:cViewPr>
        <p:scale>
          <a:sx n="60" d="100"/>
          <a:sy n="60" d="100"/>
        </p:scale>
        <p:origin x="-144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4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french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19E90-D10D-4170-BE45-9883905C801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8897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Answers: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programming language.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IntelliSense.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clicking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Toolbar or by pressing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F5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keyboard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mistakes have been made when typing in the code for example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mispelt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words or missing out brackets or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speach</a:t>
            </a:r>
            <a:r>
              <a:rPr lang="en-GB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marks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Let’s explore the different elements of the environment where you write and run your Small Basic programs.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You can open and work with </a:t>
            </a:r>
            <a:r>
              <a:rPr lang="en-US" sz="1200" smtClean="0">
                <a:latin typeface="+mn-lt"/>
              </a:rPr>
              <a:t>multiple Editor </a:t>
            </a:r>
            <a:r>
              <a:rPr lang="en-US" sz="1200" dirty="0" smtClean="0">
                <a:latin typeface="+mn-lt"/>
              </a:rPr>
              <a:t>windows at one time.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Editor window that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contains the program you are currently working with is the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Editor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indent your program code more consistently by highlighting it, right-clicking it, and then clicking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Program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You can run your program either by clicking </a:t>
            </a:r>
            <a:r>
              <a:rPr lang="en-US" sz="1200" b="1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Run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on the Toolbar or by pressing F5 on the keyboard.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In the next lesson, you will analyze a program in detail to learn more</a:t>
            </a:r>
            <a:r>
              <a:rPr lang="en-US" sz="1200" kern="1200" baseline="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about it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Code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("Hello, World!")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should save your program frequently so that you do not lose your work if the power fails or your computer suddenly shuts down.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("Greetings to All")</a:t>
            </a:r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15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ccord Heavy SF" pitchFamily="34" charset="0"/>
              </a:rPr>
              <a:t> </a:t>
            </a:r>
            <a:endParaRPr lang="en-US" dirty="0">
              <a:latin typeface="Accord Heavy SF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528" y="836712"/>
          <a:ext cx="8280920" cy="520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80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many languages can you name?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Bonjour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French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Xin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Accord Heavy SF" pitchFamily="34" charset="0"/>
                        </a:rPr>
                        <a:t>chao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Chinese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Hola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Spanish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Ciao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Italian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Shalom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Jewish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Guten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Tag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German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ccord Heavy SF" pitchFamily="34" charset="0"/>
                        </a:rPr>
                        <a:t>Hallå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Swedish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11001110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ccord Heavy SF" pitchFamily="34" charset="0"/>
                        </a:rPr>
                        <a:t>Binary</a:t>
                      </a:r>
                      <a:endParaRPr lang="en-US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ccord Heavy SF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8600" y="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Answers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82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98" y="1740434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152400" y="762000"/>
            <a:ext cx="8839200" cy="533400"/>
            <a:chOff x="152400" y="762000"/>
            <a:chExt cx="8839200" cy="5334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533400"/>
            </a:xfrm>
            <a:prstGeom prst="roundRect">
              <a:avLst>
                <a:gd name="adj" fmla="val 38096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07975" y="838200"/>
              <a:ext cx="86058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After you write a program, you must </a:t>
              </a:r>
              <a:r>
                <a:rPr lang="en-US" sz="2000" smtClean="0">
                  <a:latin typeface="+mn-lt"/>
                </a:rPr>
                <a:t>save it if you want to change or run it later.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Saving Your Program</a:t>
            </a:r>
            <a:endParaRPr lang="en-US" sz="2400" b="1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21969" y="1969034"/>
            <a:ext cx="493776" cy="521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90500" y="1620954"/>
            <a:ext cx="3276600" cy="1882687"/>
            <a:chOff x="4419600" y="5029200"/>
            <a:chExt cx="3276600" cy="1066800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4419600" y="5029200"/>
              <a:ext cx="3276600" cy="1066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5800" y="5105400"/>
              <a:ext cx="3200400" cy="924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To </a:t>
              </a:r>
              <a:r>
                <a:rPr lang="en-US" sz="2000" smtClean="0">
                  <a:latin typeface="+mn-lt"/>
                </a:rPr>
                <a:t>save your program, </a:t>
              </a:r>
              <a:r>
                <a:rPr lang="en-US" sz="2000" dirty="0" smtClean="0">
                  <a:latin typeface="+mn-lt"/>
                </a:rPr>
                <a:t>you can </a:t>
              </a:r>
              <a:r>
                <a:rPr lang="en-US" sz="2000" smtClean="0">
                  <a:latin typeface="+mn-lt"/>
                </a:rPr>
                <a:t>click </a:t>
              </a:r>
              <a:r>
                <a:rPr lang="en-US" sz="2000" b="1" smtClean="0">
                  <a:latin typeface="+mn-lt"/>
                </a:rPr>
                <a:t>Save</a:t>
              </a:r>
              <a:r>
                <a:rPr lang="en-US" sz="2000" smtClean="0">
                  <a:latin typeface="+mn-lt"/>
                </a:rPr>
                <a:t>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Toolbar, or you can hold down the CTRL key on the keyboard while you press the “S” key.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pic>
        <p:nvPicPr>
          <p:cNvPr id="22530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762000"/>
            <a:ext cx="33528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381000" y="3352801"/>
            <a:ext cx="4191000" cy="1007799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609599" y="3599985"/>
              <a:ext cx="5334001" cy="581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+mj-lt"/>
                </a:rPr>
                <a:t>Congratulations</a:t>
              </a:r>
              <a:r>
                <a:rPr lang="en-US" sz="2200" b="1" dirty="0" smtClean="0">
                  <a:latin typeface="+mj-lt"/>
                </a:rPr>
                <a:t>!</a:t>
              </a:r>
            </a:p>
            <a:p>
              <a:r>
                <a:rPr lang="en-US" sz="2200" b="1" dirty="0" smtClean="0">
                  <a:latin typeface="+mj-lt"/>
                </a:rPr>
                <a:t>Now </a:t>
              </a:r>
              <a:r>
                <a:rPr lang="en-US" sz="2200" b="1" dirty="0">
                  <a:latin typeface="+mj-lt"/>
                </a:rPr>
                <a:t>you know how to: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581400" y="3886200"/>
            <a:ext cx="5105400" cy="24384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68325" lvl="1" indent="-395288" fontAlgn="auto">
              <a:spcBef>
                <a:spcPts val="18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</a:t>
            </a:r>
            <a:r>
              <a:rPr lang="en-US" sz="2000" smtClean="0"/>
              <a:t>Define Small </a:t>
            </a:r>
            <a:r>
              <a:rPr lang="en-US" sz="2000" dirty="0" smtClean="0"/>
              <a:t>Basic.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Explore the Small Basic environment.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Write a Small Basic program.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Use IntelliSense.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Save your program.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smtClean="0">
                <a:latin typeface="+mj-lt"/>
              </a:rPr>
              <a:t>Show What You Know</a:t>
            </a:r>
            <a:endParaRPr lang="en-US" sz="2400" b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838199"/>
            <a:ext cx="8001000" cy="1216938"/>
            <a:chOff x="228600" y="761999"/>
            <a:chExt cx="6400800" cy="121693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28600" y="761999"/>
              <a:ext cx="6400800" cy="1216938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317500" y="870941"/>
              <a:ext cx="6223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+mj-lt"/>
                </a:rPr>
                <a:t>Now that you know some facts about Small Basic</a:t>
              </a:r>
              <a:r>
                <a:rPr lang="en-US" sz="2200" b="1" smtClean="0">
                  <a:latin typeface="+mj-lt"/>
                </a:rPr>
                <a:t>, you can demonstrate what you’ve learned by answering </a:t>
              </a:r>
              <a:r>
                <a:rPr lang="en-US" sz="2200" b="1" dirty="0" smtClean="0">
                  <a:latin typeface="+mj-lt"/>
                </a:rPr>
                <a:t>the following questions:</a:t>
              </a:r>
              <a:endParaRPr lang="en-US" sz="22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2301240"/>
            <a:ext cx="4495800" cy="3860363"/>
            <a:chOff x="228600" y="1676400"/>
            <a:chExt cx="5029200" cy="6925943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676400"/>
              <a:ext cx="5029200" cy="6124685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 flipH="1">
              <a:off x="380998" y="2086535"/>
              <a:ext cx="4724400" cy="6515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What is Small Basic?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Which feature of Small Basic helps you type your program faster?</a:t>
              </a:r>
            </a:p>
            <a:p>
              <a:pPr marL="284163" lvl="0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How do you run your Small Basic program?</a:t>
              </a:r>
              <a:r>
                <a:rPr lang="en-GB" sz="2000" dirty="0" smtClean="0"/>
                <a:t> </a:t>
              </a:r>
            </a:p>
            <a:p>
              <a:pPr marL="284163" lvl="0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GB" sz="2000" dirty="0" smtClean="0">
                  <a:latin typeface="+mn-lt"/>
                </a:rPr>
                <a:t>Why do you think your programs don’t always work? Give an example</a:t>
              </a:r>
              <a:endParaRPr lang="en-US" sz="2000" dirty="0" smtClean="0">
                <a:latin typeface="+mn-lt"/>
              </a:endParaRP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endParaRPr lang="en-US" sz="2000" dirty="0" smtClean="0">
                <a:latin typeface="+mn-lt"/>
              </a:endParaRP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endParaRPr lang="en-US" sz="2000" dirty="0" smtClean="0">
                <a:latin typeface="+mn-lt"/>
              </a:endParaRPr>
            </a:p>
          </p:txBody>
        </p:sp>
      </p:grpSp>
      <p:pic>
        <p:nvPicPr>
          <p:cNvPr id="13" name="Picture 12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7505" y="2286000"/>
            <a:ext cx="3581670" cy="3048000"/>
          </a:xfrm>
          <a:prstGeom prst="roundRect">
            <a:avLst>
              <a:gd name="adj" fmla="val 3723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Computers only understand their language – just like we only understand our language. </a:t>
            </a:r>
          </a:p>
          <a:p>
            <a:endParaRPr lang="en-GB" dirty="0"/>
          </a:p>
          <a:p>
            <a:r>
              <a:rPr lang="en-GB" dirty="0" smtClean="0"/>
              <a:t>We are going to use small basic so we need to ensure we are speaking small basic language.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2" descr="http://www.windowswiki.info/old/wp-content/uploads/smallbasic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66" r="31641" b="30004"/>
          <a:stretch/>
        </p:blipFill>
        <p:spPr bwMode="auto">
          <a:xfrm>
            <a:off x="7619999" y="381000"/>
            <a:ext cx="1524001" cy="129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windowswiki.info/old/wp-content/uploads/smallbasic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66" r="31641" b="30004"/>
          <a:stretch/>
        </p:blipFill>
        <p:spPr bwMode="auto">
          <a:xfrm>
            <a:off x="0" y="533400"/>
            <a:ext cx="152754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windowswiki.info/old/wp-content/uploads/smallbasic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66" r="31641" b="30004"/>
          <a:stretch/>
        </p:blipFill>
        <p:spPr bwMode="auto">
          <a:xfrm>
            <a:off x="7380312" y="5194362"/>
            <a:ext cx="1739322" cy="14749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windowswiki.info/old/wp-content/uploads/smallbasic_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66" r="31641" b="30004"/>
          <a:stretch/>
        </p:blipFill>
        <p:spPr bwMode="auto">
          <a:xfrm>
            <a:off x="33955" y="5229200"/>
            <a:ext cx="1739322" cy="14749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871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066800" y="2142797"/>
            <a:ext cx="7162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Introduction to Small Basic</a:t>
            </a:r>
            <a:endParaRPr lang="en-US" sz="4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</a:t>
              </a:r>
              <a:r>
                <a:rPr lang="en-US" sz="2200" b="1" dirty="0" smtClean="0">
                  <a:latin typeface="+mj-lt"/>
                </a:rPr>
                <a:t>will: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81000" y="14478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Be able to: Describe </a:t>
            </a:r>
            <a:r>
              <a:rPr lang="en-US" sz="2000" dirty="0" smtClean="0">
                <a:solidFill>
                  <a:schemeClr val="tx1"/>
                </a:solidFill>
              </a:rPr>
              <a:t>Small Basic.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2860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Know how to: Explore </a:t>
            </a:r>
            <a:r>
              <a:rPr lang="en-US" sz="2000" dirty="0" smtClean="0">
                <a:solidFill>
                  <a:schemeClr val="tx1"/>
                </a:solidFill>
              </a:rPr>
              <a:t>the Small Basic environment.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31242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Be able: Write </a:t>
            </a:r>
            <a:r>
              <a:rPr lang="en-US" sz="2000" dirty="0" smtClean="0">
                <a:solidFill>
                  <a:schemeClr val="tx1"/>
                </a:solidFill>
              </a:rPr>
              <a:t>a Small Basic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4" name="Picture 13" descr="edu_sing3_8919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4450" y="1981200"/>
            <a:ext cx="3714750" cy="270163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Introduction to Small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Basic – Learning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 Intentions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8006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Be able </a:t>
            </a:r>
            <a:r>
              <a:rPr lang="en-US" sz="2000" smtClean="0">
                <a:solidFill>
                  <a:schemeClr val="tx1"/>
                </a:solidFill>
              </a:rPr>
              <a:t>to: Save </a:t>
            </a:r>
            <a:r>
              <a:rPr lang="en-US" sz="2000" dirty="0" smtClean="0">
                <a:solidFill>
                  <a:schemeClr val="tx1"/>
                </a:solidFill>
              </a:rPr>
              <a:t>your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9624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Understand how to: Use </a:t>
            </a:r>
            <a:r>
              <a:rPr lang="en-US" sz="2000" dirty="0" smtClean="0"/>
              <a:t>IntelliSense® technology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+mj-lt"/>
                </a:rPr>
                <a:t>Keyword Words &amp; Definitions: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Introduction to Small Basic - Connect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564243"/>
            <a:ext cx="6096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Give an example of a software program?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Microsoft Word, PowerPoint, Excel</a:t>
            </a:r>
          </a:p>
          <a:p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1600" dirty="0" smtClean="0"/>
              <a:t>Name a software company.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Microsoft, Google, Apple</a:t>
            </a:r>
          </a:p>
          <a:p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1600" dirty="0" smtClean="0"/>
              <a:t>Give an example of an operating system.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Windows, Android and </a:t>
            </a:r>
            <a:r>
              <a:rPr lang="en-GB" sz="1600" dirty="0" err="1" smtClean="0">
                <a:solidFill>
                  <a:schemeClr val="tx2">
                    <a:lumMod val="75000"/>
                  </a:schemeClr>
                </a:solidFill>
              </a:rPr>
              <a:t>iOS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 or OSX</a:t>
            </a:r>
          </a:p>
          <a:p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1600" dirty="0" smtClean="0"/>
              <a:t>Give an example of a programming language.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Scratch, Python, </a:t>
            </a:r>
            <a:r>
              <a:rPr lang="en-GB" sz="1600" dirty="0" err="1" smtClean="0">
                <a:solidFill>
                  <a:schemeClr val="tx2">
                    <a:lumMod val="75000"/>
                  </a:schemeClr>
                </a:solidFill>
              </a:rPr>
              <a:t>AppInventor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, Small Basic</a:t>
            </a:r>
          </a:p>
          <a:p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1600" dirty="0" smtClean="0"/>
              <a:t>What is hardware </a:t>
            </a:r>
          </a:p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Hardware is something physical you can touch; a mouse, a keyboard and </a:t>
            </a:r>
            <a:r>
              <a:rPr lang="en-GB" sz="1600" dirty="0" err="1" smtClean="0">
                <a:solidFill>
                  <a:schemeClr val="tx2">
                    <a:lumMod val="75000"/>
                  </a:schemeClr>
                </a:solidFill>
              </a:rPr>
              <a:t>iPad</a:t>
            </a:r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1219200"/>
            <a:ext cx="2743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Save</a:t>
            </a:r>
          </a:p>
          <a:p>
            <a:r>
              <a:rPr lang="en-GB" dirty="0" err="1" smtClean="0"/>
              <a:t>SaveAs</a:t>
            </a:r>
            <a:endParaRPr lang="en-GB" dirty="0" smtClean="0"/>
          </a:p>
          <a:p>
            <a:r>
              <a:rPr lang="en-GB" dirty="0" smtClean="0"/>
              <a:t>Keyboard Shortcut</a:t>
            </a:r>
          </a:p>
          <a:p>
            <a:r>
              <a:rPr lang="en-GB" dirty="0" smtClean="0"/>
              <a:t>F5, Ctrl &amp; S </a:t>
            </a:r>
          </a:p>
          <a:p>
            <a:r>
              <a:rPr lang="en-GB" dirty="0" smtClean="0"/>
              <a:t>Input</a:t>
            </a:r>
          </a:p>
          <a:p>
            <a:r>
              <a:rPr lang="en-GB" dirty="0" smtClean="0"/>
              <a:t>Output</a:t>
            </a:r>
          </a:p>
          <a:p>
            <a:r>
              <a:rPr lang="en-GB" dirty="0" smtClean="0"/>
              <a:t>Button</a:t>
            </a:r>
          </a:p>
          <a:p>
            <a:r>
              <a:rPr lang="en-GB" dirty="0" smtClean="0"/>
              <a:t>Toolbar</a:t>
            </a:r>
          </a:p>
          <a:p>
            <a:r>
              <a:rPr lang="en-GB" dirty="0" smtClean="0"/>
              <a:t>Editor</a:t>
            </a:r>
          </a:p>
          <a:p>
            <a:r>
              <a:rPr lang="en-GB" dirty="0" smtClean="0"/>
              <a:t>Help Window</a:t>
            </a:r>
          </a:p>
          <a:p>
            <a:r>
              <a:rPr lang="en-GB" dirty="0" err="1" smtClean="0"/>
              <a:t>Intellisense</a:t>
            </a:r>
            <a:endParaRPr lang="en-GB" dirty="0" smtClean="0"/>
          </a:p>
          <a:p>
            <a:r>
              <a:rPr lang="en-GB" dirty="0" smtClean="0"/>
              <a:t>Statement</a:t>
            </a:r>
          </a:p>
          <a:p>
            <a:r>
              <a:rPr lang="en-GB" dirty="0" smtClean="0"/>
              <a:t>Object</a:t>
            </a:r>
          </a:p>
          <a:p>
            <a:r>
              <a:rPr lang="en-GB" dirty="0" smtClean="0"/>
              <a:t>Software</a:t>
            </a:r>
          </a:p>
          <a:p>
            <a:r>
              <a:rPr lang="en-GB" dirty="0" smtClean="0"/>
              <a:t>Hardware</a:t>
            </a:r>
          </a:p>
          <a:p>
            <a:r>
              <a:rPr lang="en-GB" dirty="0" smtClean="0"/>
              <a:t>Program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359140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What is Small Basic?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grpSp>
        <p:nvGrpSpPr>
          <p:cNvPr id="15365" name="Group 8"/>
          <p:cNvGrpSpPr>
            <a:grpSpLocks/>
          </p:cNvGrpSpPr>
          <p:nvPr/>
        </p:nvGrpSpPr>
        <p:grpSpPr bwMode="auto">
          <a:xfrm>
            <a:off x="228600" y="1981200"/>
            <a:ext cx="2362200" cy="1104802"/>
            <a:chOff x="152400" y="1981200"/>
            <a:chExt cx="5978013" cy="1295400"/>
          </a:xfrm>
        </p:grpSpPr>
        <p:sp>
          <p:nvSpPr>
            <p:cNvPr id="20" name="Rounded Rectangle 19"/>
            <p:cNvSpPr/>
            <p:nvPr/>
          </p:nvSpPr>
          <p:spPr>
            <a:xfrm>
              <a:off x="152400" y="1981200"/>
              <a:ext cx="5791200" cy="1295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67" name="TextBox 20"/>
            <p:cNvSpPr txBox="1">
              <a:spLocks noChangeArrowheads="1"/>
            </p:cNvSpPr>
            <p:nvPr/>
          </p:nvSpPr>
          <p:spPr bwMode="auto">
            <a:xfrm>
              <a:off x="526027" y="2056967"/>
              <a:ext cx="5604386" cy="86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Small </a:t>
              </a:r>
              <a:r>
                <a:rPr lang="en-US" sz="2000" dirty="0" smtClean="0">
                  <a:latin typeface="+mn-lt"/>
                </a:rPr>
                <a:t>Basic </a:t>
              </a:r>
              <a:r>
                <a:rPr lang="en-US" sz="2000" smtClean="0">
                  <a:latin typeface="+mn-lt"/>
                </a:rPr>
                <a:t>is a programming language…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10" name="Picture 9" descr="Microsoft Small Bas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766662"/>
            <a:ext cx="6248400" cy="4481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8" name="Group 17"/>
          <p:cNvGrpSpPr/>
          <p:nvPr/>
        </p:nvGrpSpPr>
        <p:grpSpPr>
          <a:xfrm>
            <a:off x="228600" y="685800"/>
            <a:ext cx="8686800" cy="914400"/>
            <a:chOff x="3657600" y="4191000"/>
            <a:chExt cx="8686800" cy="9906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657600" y="4191000"/>
              <a:ext cx="8686800" cy="990600"/>
            </a:xfrm>
            <a:prstGeom prst="roundRect">
              <a:avLst>
                <a:gd name="adj" fmla="val 3974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3810000" y="4321314"/>
              <a:ext cx="8458200" cy="766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program is a set of instructions that a computer can understand. To write that set of instructions, </a:t>
              </a:r>
              <a:r>
                <a:rPr lang="en-US" sz="2000" smtClean="0">
                  <a:latin typeface="+mn-lt"/>
                </a:rPr>
                <a:t>you use </a:t>
              </a:r>
              <a:r>
                <a:rPr lang="en-US" sz="2000" dirty="0" smtClean="0">
                  <a:latin typeface="+mn-lt"/>
                </a:rPr>
                <a:t>a programming language.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381000" y="3810000"/>
            <a:ext cx="1981200" cy="2286000"/>
          </a:xfrm>
          <a:prstGeom prst="roundRect">
            <a:avLst>
              <a:gd name="adj" fmla="val 2465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…that makes </a:t>
            </a:r>
            <a:r>
              <a:rPr lang="en-US" sz="2000" dirty="0" smtClean="0"/>
              <a:t>computer programming extremely approachable, easy, and fun!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mall Basic Environ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524000"/>
            <a:ext cx="5419678" cy="3851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The Small Basic Environment</a:t>
            </a:r>
            <a:endParaRPr lang="en-US" sz="2400" b="1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8600" y="685800"/>
            <a:ext cx="8686800" cy="707886"/>
            <a:chOff x="228600" y="685800"/>
            <a:chExt cx="8686800" cy="707886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685800"/>
              <a:ext cx="8686800" cy="685800"/>
            </a:xfrm>
            <a:prstGeom prst="roundRect">
              <a:avLst>
                <a:gd name="adj" fmla="val 3333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07975" y="685800"/>
              <a:ext cx="86074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Small Basic provides you with an extremely simple yet powerful development environment with features like instant context-sensitive help.</a:t>
              </a:r>
            </a:p>
          </p:txBody>
        </p:sp>
      </p:grp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970837" y="2971800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3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6400800" y="1976437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2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486400" y="3733800"/>
            <a:ext cx="182562" cy="38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1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1600200"/>
            <a:ext cx="2667000" cy="1219200"/>
            <a:chOff x="263611" y="2209801"/>
            <a:chExt cx="4079789" cy="1371599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63611" y="2209801"/>
              <a:ext cx="4079789" cy="1371599"/>
            </a:xfrm>
            <a:prstGeom prst="roundRect">
              <a:avLst>
                <a:gd name="adj" fmla="val 2125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380176" y="2321726"/>
              <a:ext cx="3852012" cy="91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1. You </a:t>
              </a:r>
              <a:r>
                <a:rPr lang="en-US" sz="2000" dirty="0" smtClean="0">
                  <a:latin typeface="+mn-lt"/>
                </a:rPr>
                <a:t>write your Small </a:t>
              </a:r>
              <a:r>
                <a:rPr lang="en-US" sz="2000" smtClean="0">
                  <a:latin typeface="+mn-lt"/>
                </a:rPr>
                <a:t>Basic programs in the Editor. 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90600" y="5562600"/>
            <a:ext cx="7924800" cy="774211"/>
            <a:chOff x="152400" y="5626589"/>
            <a:chExt cx="8763000" cy="77421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52400" y="5626589"/>
              <a:ext cx="8763000" cy="774211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TextBox 12"/>
            <p:cNvSpPr txBox="1">
              <a:spLocks noChangeArrowheads="1"/>
            </p:cNvSpPr>
            <p:nvPr/>
          </p:nvSpPr>
          <p:spPr bwMode="auto">
            <a:xfrm>
              <a:off x="228601" y="5692914"/>
              <a:ext cx="8610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3. As you write code, you can find information about commands in the Help window.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3429001"/>
            <a:ext cx="2743200" cy="1219200"/>
            <a:chOff x="-2743200" y="3581400"/>
            <a:chExt cx="2743200" cy="1905000"/>
          </a:xfrm>
        </p:grpSpPr>
        <p:grpSp>
          <p:nvGrpSpPr>
            <p:cNvPr id="17" name="Group 16"/>
            <p:cNvGrpSpPr/>
            <p:nvPr/>
          </p:nvGrpSpPr>
          <p:grpSpPr>
            <a:xfrm>
              <a:off x="-2743200" y="3581400"/>
              <a:ext cx="2743200" cy="1905000"/>
              <a:chOff x="152400" y="2209801"/>
              <a:chExt cx="4226010" cy="1371599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52400" y="2209801"/>
                <a:ext cx="4191000" cy="1371599"/>
              </a:xfrm>
              <a:prstGeom prst="roundRect">
                <a:avLst>
                  <a:gd name="adj" fmla="val 20000"/>
                </a:avLst>
              </a:prstGeom>
              <a:gradFill>
                <a:gsLst>
                  <a:gs pos="0">
                    <a:srgbClr val="FFC000"/>
                  </a:gs>
                  <a:gs pos="35000">
                    <a:srgbClr val="FFC000"/>
                  </a:gs>
                  <a:gs pos="100000">
                    <a:srgbClr val="FFFFD5"/>
                  </a:gs>
                </a:gsLst>
              </a:gradFill>
              <a:ln>
                <a:solidFill>
                  <a:srgbClr val="205D0B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389344" y="2278381"/>
                <a:ext cx="3989066" cy="28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-2667000" y="3702784"/>
              <a:ext cx="2667000" cy="1339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2. You can run </a:t>
              </a:r>
              <a:r>
                <a:rPr lang="en-US" sz="2000" dirty="0" smtClean="0">
                  <a:latin typeface="+mn-lt"/>
                </a:rPr>
                <a:t>various commands </a:t>
              </a:r>
              <a:r>
                <a:rPr lang="en-US" sz="2000" smtClean="0">
                  <a:latin typeface="+mn-lt"/>
                </a:rPr>
                <a:t>by clicking buttons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051" grpId="0"/>
      <p:bldP spid="2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529" y="2438400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Your First Program</a:t>
            </a:r>
            <a:endParaRPr lang="en-US" sz="2400" b="1" dirty="0">
              <a:latin typeface="+mj-lt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152399" y="4724400"/>
            <a:ext cx="4493205" cy="987287"/>
            <a:chOff x="228600" y="4267200"/>
            <a:chExt cx="4343400" cy="98728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600" y="4546601"/>
              <a:ext cx="4343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+mj-lt"/>
                </a:rPr>
                <a:t> </a:t>
              </a:r>
              <a:r>
                <a:rPr lang="en-US" sz="2000" b="1" dirty="0" smtClean="0">
                  <a:latin typeface="+mj-lt"/>
                </a:rPr>
                <a:t>Click </a:t>
              </a:r>
              <a:r>
                <a:rPr lang="en-US" sz="2000" b="1" dirty="0">
                  <a:latin typeface="+mj-lt"/>
                </a:rPr>
                <a:t>the               button on </a:t>
              </a:r>
              <a:r>
                <a:rPr lang="en-US" sz="2000" b="1">
                  <a:latin typeface="+mj-lt"/>
                </a:rPr>
                <a:t>the </a:t>
              </a:r>
              <a:r>
                <a:rPr lang="en-US" sz="2000" b="1" dirty="0">
                  <a:latin typeface="+mj-lt"/>
                </a:rPr>
                <a:t>T</a:t>
              </a:r>
              <a:r>
                <a:rPr lang="en-US" sz="2000" b="1" smtClean="0">
                  <a:latin typeface="+mj-lt"/>
                </a:rPr>
                <a:t>oolbar</a:t>
              </a:r>
              <a:r>
                <a:rPr lang="en-US" sz="2000" b="1" dirty="0" smtClean="0">
                  <a:latin typeface="+mj-lt"/>
                </a:rPr>
                <a:t>.</a:t>
              </a:r>
              <a:endParaRPr lang="en-US" sz="2000" b="1" dirty="0">
                <a:latin typeface="+mj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3024" y="4337050"/>
              <a:ext cx="714376" cy="6985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" name="Group 13"/>
          <p:cNvGrpSpPr/>
          <p:nvPr/>
        </p:nvGrpSpPr>
        <p:grpSpPr>
          <a:xfrm>
            <a:off x="7772400" y="41148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1413551"/>
            <a:ext cx="8305800" cy="740258"/>
            <a:chOff x="152400" y="1335357"/>
            <a:chExt cx="8912772" cy="705049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52400" y="1335357"/>
              <a:ext cx="8836572" cy="685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TextBox 12"/>
            <p:cNvSpPr txBox="1">
              <a:spLocks noChangeArrowheads="1"/>
            </p:cNvSpPr>
            <p:nvPr/>
          </p:nvSpPr>
          <p:spPr bwMode="auto">
            <a:xfrm>
              <a:off x="228600" y="1366190"/>
              <a:ext cx="8836572" cy="67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As you know, </a:t>
              </a:r>
              <a:r>
                <a:rPr lang="en-US" sz="2000" smtClean="0">
                  <a:latin typeface="+mn-lt"/>
                </a:rPr>
                <a:t>the Editor </a:t>
              </a:r>
              <a:r>
                <a:rPr lang="en-US" sz="2000" dirty="0" smtClean="0">
                  <a:latin typeface="+mn-lt"/>
                </a:rPr>
                <a:t>is where you write your programs. So, let’s write the following line in </a:t>
              </a:r>
              <a:r>
                <a:rPr lang="en-US" sz="2000" smtClean="0">
                  <a:latin typeface="+mn-lt"/>
                </a:rPr>
                <a:t>the Editor</a:t>
              </a:r>
              <a:r>
                <a:rPr lang="en-US" sz="2000" dirty="0" smtClean="0">
                  <a:latin typeface="+mn-lt"/>
                </a:rPr>
                <a:t>: </a:t>
              </a:r>
              <a:r>
                <a:rPr lang="en-US" sz="2000" smtClean="0">
                  <a:latin typeface="+mn-lt"/>
                </a:rPr>
                <a:t>TextWindow.WriteLine(“Hello, World!")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6200" y="704819"/>
            <a:ext cx="9067800" cy="590581"/>
            <a:chOff x="-2971800" y="2590800"/>
            <a:chExt cx="9067800" cy="590581"/>
          </a:xfrm>
        </p:grpSpPr>
        <p:grpSp>
          <p:nvGrpSpPr>
            <p:cNvPr id="27" name="Group 26"/>
            <p:cNvGrpSpPr/>
            <p:nvPr/>
          </p:nvGrpSpPr>
          <p:grpSpPr>
            <a:xfrm>
              <a:off x="-2971800" y="2590800"/>
              <a:ext cx="8991600" cy="590581"/>
              <a:chOff x="228600" y="685800"/>
              <a:chExt cx="8686800" cy="685800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" y="685800"/>
                <a:ext cx="8686800" cy="685800"/>
              </a:xfrm>
              <a:prstGeom prst="roundRect">
                <a:avLst>
                  <a:gd name="adj" fmla="val 33334"/>
                </a:avLst>
              </a:prstGeom>
              <a:solidFill>
                <a:srgbClr val="9BBB59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/>
              </a:p>
            </p:txBody>
          </p:sp>
          <p:sp>
            <p:nvSpPr>
              <p:cNvPr id="32" name="TextBox 4"/>
              <p:cNvSpPr txBox="1">
                <a:spLocks noChangeArrowheads="1"/>
              </p:cNvSpPr>
              <p:nvPr/>
            </p:nvSpPr>
            <p:spPr bwMode="auto">
              <a:xfrm>
                <a:off x="307975" y="685800"/>
                <a:ext cx="8607425" cy="464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 smtClean="0">
                  <a:latin typeface="+mn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-2895600" y="2724090"/>
              <a:ext cx="8991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Now that you’re familiar with the environment, you are ready to start programming!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1247" y="2438400"/>
            <a:ext cx="2018553" cy="2133600"/>
            <a:chOff x="228600" y="4191000"/>
            <a:chExt cx="2018553" cy="2133600"/>
          </a:xfrm>
        </p:grpSpPr>
        <p:sp>
          <p:nvSpPr>
            <p:cNvPr id="37" name="Rounded Rectangle 36"/>
            <p:cNvSpPr/>
            <p:nvPr/>
          </p:nvSpPr>
          <p:spPr>
            <a:xfrm>
              <a:off x="228600" y="4191000"/>
              <a:ext cx="1905000" cy="2133600"/>
            </a:xfrm>
            <a:prstGeom prst="roundRect">
              <a:avLst>
                <a:gd name="adj" fmla="val 2021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000" dirty="0"/>
            </a:p>
          </p:txBody>
        </p:sp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304800" y="4336914"/>
              <a:ext cx="1942353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You have created your </a:t>
              </a:r>
              <a:r>
                <a:rPr lang="en-US" sz="2000" smtClean="0">
                  <a:latin typeface="+mn-lt"/>
                </a:rPr>
                <a:t>first program, and now you can run </a:t>
              </a:r>
              <a:r>
                <a:rPr lang="en-US" sz="2000" dirty="0" smtClean="0">
                  <a:latin typeface="+mn-lt"/>
                </a:rPr>
                <a:t>it and check the result!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890655"/>
            <a:ext cx="4086225" cy="144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28600" y="762001"/>
            <a:ext cx="8686800" cy="828001"/>
            <a:chOff x="152400" y="762000"/>
            <a:chExt cx="8839200" cy="7620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228600" y="825500"/>
              <a:ext cx="8605838" cy="651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While you were typing, did you notice that a list of items appeared with their explanations? 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IntelliSense </a:t>
            </a:r>
            <a:r>
              <a:rPr lang="en-US" sz="2400" b="1" dirty="0" smtClean="0">
                <a:latin typeface="+mj-lt"/>
                <a:sym typeface="Symbol"/>
              </a:rPr>
              <a:t> Making It Easy</a:t>
            </a:r>
            <a:endParaRPr lang="en-US" sz="2400" b="1" dirty="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8600" y="1752600"/>
            <a:ext cx="3188839" cy="1920180"/>
            <a:chOff x="152400" y="1752599"/>
            <a:chExt cx="2421570" cy="150540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152400" y="1752599"/>
              <a:ext cx="2342004" cy="1194802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231966" y="1812338"/>
              <a:ext cx="2342004" cy="1445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These items are part of an “IntelliSense” list, which you can use to type your programs faster.</a:t>
              </a:r>
              <a:endParaRPr lang="en-US" sz="2000" dirty="0" smtClean="0">
                <a:latin typeface="+mn-lt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581400" y="1752600"/>
            <a:ext cx="5334000" cy="17526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An </a:t>
            </a:r>
            <a:r>
              <a:rPr lang="en-US" sz="2000" dirty="0" smtClean="0"/>
              <a:t>IntelliSense </a:t>
            </a:r>
            <a:r>
              <a:rPr lang="en-US" sz="2000" smtClean="0"/>
              <a:t>list contains commands </a:t>
            </a:r>
            <a:r>
              <a:rPr lang="en-US" sz="2000" dirty="0" smtClean="0"/>
              <a:t>that you can type. You can </a:t>
            </a:r>
            <a:r>
              <a:rPr lang="en-US" sz="2000" smtClean="0"/>
              <a:t>scroll through the list by pressing </a:t>
            </a:r>
            <a:r>
              <a:rPr lang="en-US" sz="2000" dirty="0" smtClean="0"/>
              <a:t>the </a:t>
            </a:r>
            <a:r>
              <a:rPr lang="en-US" sz="2000" smtClean="0"/>
              <a:t>UP and DOWN arrows on </a:t>
            </a:r>
            <a:r>
              <a:rPr lang="en-US" sz="2000" dirty="0" smtClean="0"/>
              <a:t>your keyboard, </a:t>
            </a:r>
            <a:r>
              <a:rPr lang="en-US" sz="2000" smtClean="0"/>
              <a:t>and you can </a:t>
            </a:r>
            <a:r>
              <a:rPr lang="en-US" sz="2000" dirty="0" smtClean="0"/>
              <a:t>press ENTER to insert </a:t>
            </a:r>
            <a:r>
              <a:rPr lang="en-US" sz="2000" smtClean="0"/>
              <a:t>the highlighted </a:t>
            </a:r>
            <a:r>
              <a:rPr lang="en-US" sz="2000" dirty="0" smtClean="0"/>
              <a:t>command into your code.</a:t>
            </a:r>
            <a:endParaRPr lang="en-US" sz="2000" dirty="0"/>
          </a:p>
        </p:txBody>
      </p:sp>
      <p:pic>
        <p:nvPicPr>
          <p:cNvPr id="27" name="Picture 26" descr="Intell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2775" y="3886200"/>
            <a:ext cx="4855625" cy="1869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_x0020_Status xmlns="52504dab-3af4-46bd-89fd-38f4803231c6">Not Started</Review_x0020_Status>
    <Reviewer_x0020_Alias xmlns="52504dab-3af4-46bd-89fd-38f4803231c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E81353DF8C14FA3130E00695C224D" ma:contentTypeVersion="2" ma:contentTypeDescription="Create a new document." ma:contentTypeScope="" ma:versionID="81ba6b8dfc6b69cbb1695c619a215767">
  <xsd:schema xmlns:xsd="http://www.w3.org/2001/XMLSchema" xmlns:xs="http://www.w3.org/2001/XMLSchema" xmlns:p="http://schemas.microsoft.com/office/2006/metadata/properties" xmlns:ns2="52504dab-3af4-46bd-89fd-38f4803231c6" targetNamespace="http://schemas.microsoft.com/office/2006/metadata/properties" ma:root="true" ma:fieldsID="8a40c69ab0e27f6072e9299451a01f88" ns2:_="">
    <xsd:import namespace="52504dab-3af4-46bd-89fd-38f4803231c6"/>
    <xsd:element name="properties">
      <xsd:complexType>
        <xsd:sequence>
          <xsd:element name="documentManagement">
            <xsd:complexType>
              <xsd:all>
                <xsd:element ref="ns2:Reviewer_x0020_Alias" minOccurs="0"/>
                <xsd:element ref="ns2:Review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04dab-3af4-46bd-89fd-38f4803231c6" elementFormDefault="qualified">
    <xsd:import namespace="http://schemas.microsoft.com/office/2006/documentManagement/types"/>
    <xsd:import namespace="http://schemas.microsoft.com/office/infopath/2007/PartnerControls"/>
    <xsd:element name="Reviewer_x0020_Alias" ma:index="8" nillable="true" ma:displayName="Reviewer Alias" ma:internalName="Reviewer_x0020_Alias">
      <xsd:simpleType>
        <xsd:restriction base="dms:Text">
          <xsd:maxLength value="255"/>
        </xsd:restriction>
      </xsd:simpleType>
    </xsd:element>
    <xsd:element name="Review_x0020_Status" ma:index="9" nillable="true" ma:displayName="Review Status" ma:default="Not Started" ma:format="Dropdown" ma:internalName="Review_x0020_Status">
      <xsd:simpleType>
        <xsd:restriction base="dms:Choice">
          <xsd:enumeration value="Not Started"/>
          <xsd:enumeration value="In Progress"/>
          <xsd:enumeration value="Comple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B79031-D71C-4558-B0B7-A973501BC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6C60DD-30FA-44D1-A62A-C113DECD5C8E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2504dab-3af4-46bd-89fd-38f4803231c6"/>
  </ds:schemaRefs>
</ds:datastoreItem>
</file>

<file path=customXml/itemProps3.xml><?xml version="1.0" encoding="utf-8"?>
<ds:datastoreItem xmlns:ds="http://schemas.openxmlformats.org/officeDocument/2006/customXml" ds:itemID="{3B6C2415-1E68-41FB-A6EE-48A0E39F25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504dab-3af4-46bd-89fd-38f480323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On-screen Show (4:3)</PresentationFormat>
  <Paragraphs>143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CODE</vt:lpstr>
      <vt:lpstr>Slide 3</vt:lpstr>
      <vt:lpstr>Slide 4</vt:lpstr>
      <vt:lpstr>Slide 5</vt:lpstr>
      <vt:lpstr>  What is Small Basic? </vt:lpstr>
      <vt:lpstr>The Small Basic Environment</vt:lpstr>
      <vt:lpstr>Your First Program</vt:lpstr>
      <vt:lpstr>IntelliSense  Making It Easy</vt:lpstr>
      <vt:lpstr>Saving Your Program</vt:lpstr>
      <vt:lpstr>Let’s Summarize…</vt:lpstr>
      <vt:lpstr>Show What You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2010-10-01T14:30:52Z</dcterms:created>
  <dcterms:modified xsi:type="dcterms:W3CDTF">2014-07-08T17:14:19Z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0x01010031DE81353DF8C14FA3130E00695C224D</vt:lpwstr>
  </property>
</Properties>
</file>