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285" r:id="rId5"/>
    <p:sldId id="286" r:id="rId6"/>
    <p:sldId id="275" r:id="rId7"/>
    <p:sldId id="282" r:id="rId8"/>
    <p:sldId id="256" r:id="rId9"/>
    <p:sldId id="257" r:id="rId10"/>
    <p:sldId id="265" r:id="rId11"/>
    <p:sldId id="262" r:id="rId12"/>
    <p:sldId id="258" r:id="rId13"/>
    <p:sldId id="267" r:id="rId14"/>
    <p:sldId id="273" r:id="rId15"/>
    <p:sldId id="274" r:id="rId16"/>
    <p:sldId id="28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BD5D"/>
    <a:srgbClr val="FFAC33"/>
    <a:srgbClr val="B4A4C8"/>
    <a:srgbClr val="FFD597"/>
    <a:srgbClr val="FFE2B7"/>
    <a:srgbClr val="E0A928"/>
    <a:srgbClr val="FFF0D9"/>
    <a:srgbClr val="CCB8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80790" autoAdjust="0"/>
  </p:normalViewPr>
  <p:slideViewPr>
    <p:cSldViewPr>
      <p:cViewPr>
        <p:scale>
          <a:sx n="70" d="100"/>
          <a:sy n="70" d="100"/>
        </p:scale>
        <p:origin x="-138" y="-78"/>
      </p:cViewPr>
      <p:guideLst>
        <p:guide orient="horz" pos="2160"/>
        <p:guide pos="2880"/>
      </p:guideLst>
    </p:cSldViewPr>
  </p:slideViewPr>
  <p:notesTextViewPr>
    <p:cViewPr>
      <p:scale>
        <a:sx n="75" d="100"/>
        <a:sy n="75" d="100"/>
      </p:scale>
      <p:origin x="0" y="168"/>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xmlns="" val="38986667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4</a:t>
            </a:fld>
            <a:endParaRPr lang="en-US"/>
          </a:p>
        </p:txBody>
      </p:sp>
    </p:spTree>
    <p:extLst>
      <p:ext uri="{BB962C8B-B14F-4D97-AF65-F5344CB8AC3E}">
        <p14:creationId xmlns:p14="http://schemas.microsoft.com/office/powerpoint/2010/main" xmlns="" val="233616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5</a:t>
            </a:fld>
            <a:endParaRPr lang="en-US"/>
          </a:p>
        </p:txBody>
      </p:sp>
    </p:spTree>
    <p:extLst>
      <p:ext uri="{BB962C8B-B14F-4D97-AF65-F5344CB8AC3E}">
        <p14:creationId xmlns:p14="http://schemas.microsoft.com/office/powerpoint/2010/main" xmlns="" val="479041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xmlns="" val="2665112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A variable temporarily stores a value that your program</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can use later. If you run a program again but assign a different value to the variable, the new value in the variable replaces the old value.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 you run a program, the value in the variable is also used as you specify in the code. You can reuse a variable as many times as your program requires.</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your name? ")</a:t>
            </a:r>
          </a:p>
          <a:p>
            <a:r>
              <a:rPr lang="en-US" sz="1200" kern="1200" dirty="0" smtClean="0">
                <a:solidFill>
                  <a:schemeClr val="tx1"/>
                </a:solidFill>
                <a:latin typeface="+mn-lt"/>
                <a:ea typeface="+mn-ea"/>
                <a:cs typeface="+mn-cs"/>
              </a:rPr>
              <a:t>name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("Hello, " + name + ".")</a:t>
            </a:r>
            <a:endParaRPr lang="en-US" dirty="0" smtClean="0"/>
          </a:p>
        </p:txBody>
      </p:sp>
    </p:spTree>
    <p:extLst>
      <p:ext uri="{BB962C8B-B14F-4D97-AF65-F5344CB8AC3E}">
        <p14:creationId xmlns:p14="http://schemas.microsoft.com/office/powerpoint/2010/main" xmlns="" val="2551063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You can identify your variables more easily if you give them suitable names. </a:t>
            </a:r>
          </a:p>
          <a:p>
            <a:endParaRPr lang="en-US" sz="1200" b="1" kern="1200" dirty="0" smtClean="0">
              <a:solidFill>
                <a:schemeClr val="tx1"/>
              </a:solidFill>
              <a:latin typeface="+mn-lt"/>
              <a:ea typeface="+mn-ea"/>
              <a:cs typeface="+mn-cs"/>
            </a:endParaRPr>
          </a:p>
          <a:p>
            <a:r>
              <a:rPr lang="en-US" sz="1200" b="0" u="sng" kern="1200" dirty="0" smtClean="0">
                <a:solidFill>
                  <a:schemeClr val="tx1"/>
                </a:solidFill>
                <a:latin typeface="+mn-lt"/>
                <a:ea typeface="+mn-ea"/>
                <a:cs typeface="+mn-cs"/>
              </a:rPr>
              <a:t>Code:</a:t>
            </a:r>
          </a:p>
          <a:p>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number_1 = 20</a:t>
            </a:r>
          </a:p>
          <a:p>
            <a:r>
              <a:rPr lang="en-US" sz="1200" kern="1200" dirty="0" smtClean="0">
                <a:solidFill>
                  <a:schemeClr val="tx1"/>
                </a:solidFill>
                <a:latin typeface="+mn-lt"/>
                <a:ea typeface="+mn-ea"/>
                <a:cs typeface="+mn-cs"/>
              </a:rPr>
              <a:t>number_2 = 30</a:t>
            </a:r>
          </a:p>
          <a:p>
            <a:r>
              <a:rPr lang="en-US" sz="1200" kern="1200" dirty="0" err="1" smtClean="0">
                <a:solidFill>
                  <a:schemeClr val="tx1"/>
                </a:solidFill>
                <a:latin typeface="+mn-lt"/>
                <a:ea typeface="+mn-ea"/>
                <a:cs typeface="+mn-cs"/>
              </a:rPr>
              <a:t>number_sum</a:t>
            </a:r>
            <a:r>
              <a:rPr lang="en-US" sz="1200" kern="1200" dirty="0" smtClean="0">
                <a:solidFill>
                  <a:schemeClr val="tx1"/>
                </a:solidFill>
                <a:latin typeface="+mn-lt"/>
                <a:ea typeface="+mn-ea"/>
                <a:cs typeface="+mn-cs"/>
              </a:rPr>
              <a:t> = number_1 + number_2</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number_sum</a:t>
            </a:r>
            <a:r>
              <a:rPr lang="en-US" sz="1200" kern="1200" dirty="0" smtClean="0">
                <a:solidFill>
                  <a:schemeClr val="tx1"/>
                </a:solidFill>
                <a:latin typeface="+mn-lt"/>
                <a:ea typeface="+mn-ea"/>
                <a:cs typeface="+mn-cs"/>
              </a:rPr>
              <a:t>)</a:t>
            </a:r>
            <a:endParaRPr lang="en-US" b="1"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xmlns="" val="83117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sz="1200" kern="1200" dirty="0" smtClean="0">
                <a:solidFill>
                  <a:schemeClr val="tx1"/>
                </a:solidFill>
                <a:latin typeface="+mn-lt"/>
                <a:ea typeface="+mn-ea"/>
                <a:cs typeface="+mn-cs"/>
              </a:rPr>
              <a:t>In the previous example, you used a variable to store text,</a:t>
            </a:r>
            <a:r>
              <a:rPr lang="en-US" sz="1200" kern="1200" baseline="0" dirty="0" smtClean="0">
                <a:solidFill>
                  <a:schemeClr val="tx1"/>
                </a:solidFill>
                <a:latin typeface="+mn-lt"/>
                <a:ea typeface="+mn-ea"/>
                <a:cs typeface="+mn-cs"/>
              </a:rPr>
              <a:t> which is also known as a </a:t>
            </a:r>
            <a:r>
              <a:rPr lang="en-US" sz="1200" kern="1200" dirty="0" smtClean="0">
                <a:solidFill>
                  <a:schemeClr val="tx1"/>
                </a:solidFill>
                <a:latin typeface="+mn-lt"/>
                <a:ea typeface="+mn-ea"/>
                <a:cs typeface="+mn-cs"/>
              </a:rPr>
              <a:t>string. Now let’s see an example of how to store numerical values in variables.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this</a:t>
            </a:r>
            <a:r>
              <a:rPr lang="en-US" sz="1200" kern="1200" baseline="0" dirty="0" smtClean="0">
                <a:solidFill>
                  <a:schemeClr val="tx1"/>
                </a:solidFill>
                <a:latin typeface="+mn-lt"/>
                <a:ea typeface="+mn-ea"/>
                <a:cs typeface="+mn-cs"/>
              </a:rPr>
              <a:t> example</a:t>
            </a:r>
            <a:r>
              <a:rPr lang="en-US" sz="1200" kern="1200" dirty="0" smtClean="0">
                <a:solidFill>
                  <a:schemeClr val="tx1"/>
                </a:solidFill>
                <a:latin typeface="+mn-lt"/>
                <a:ea typeface="+mn-ea"/>
                <a:cs typeface="+mn-cs"/>
              </a:rPr>
              <a:t>, you use the</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Write</a:t>
            </a:r>
            <a:r>
              <a:rPr lang="en-US" sz="1200" kern="1200" baseline="0" dirty="0" smtClean="0">
                <a:solidFill>
                  <a:schemeClr val="tx1"/>
                </a:solidFill>
                <a:latin typeface="+mn-lt"/>
                <a:ea typeface="+mn-ea"/>
                <a:cs typeface="+mn-cs"/>
              </a:rPr>
              <a:t> operation to ask the user to </a:t>
            </a:r>
            <a:r>
              <a:rPr lang="en-US" sz="1200" kern="1200" dirty="0" smtClean="0">
                <a:solidFill>
                  <a:schemeClr val="tx1"/>
                </a:solidFill>
                <a:latin typeface="+mn-lt"/>
                <a:ea typeface="+mn-ea"/>
                <a:cs typeface="+mn-cs"/>
              </a:rPr>
              <a:t>specify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length and width of a rectangle. You also create variables</a:t>
            </a:r>
            <a:r>
              <a:rPr lang="en-US" sz="1200" kern="1200" baseline="0" dirty="0" smtClean="0">
                <a:solidFill>
                  <a:schemeClr val="tx1"/>
                </a:solidFill>
                <a:latin typeface="+mn-lt"/>
                <a:ea typeface="+mn-ea"/>
                <a:cs typeface="+mn-cs"/>
              </a:rPr>
              <a:t> that you name </a:t>
            </a:r>
            <a:r>
              <a:rPr lang="en-US" sz="1200" b="1" kern="1200" dirty="0" smtClean="0">
                <a:solidFill>
                  <a:schemeClr val="tx1"/>
                </a:solidFill>
                <a:latin typeface="+mn-lt"/>
                <a:ea typeface="+mn-ea"/>
                <a:cs typeface="+mn-cs"/>
              </a:rPr>
              <a:t>length</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width</a:t>
            </a:r>
            <a:r>
              <a:rPr lang="en-US" sz="1200" b="0" kern="1200" dirty="0" smtClean="0">
                <a:solidFill>
                  <a:schemeClr val="tx1"/>
                </a:solidFill>
                <a:latin typeface="+mn-lt"/>
                <a:ea typeface="+mn-ea"/>
                <a:cs typeface="+mn-cs"/>
              </a:rPr>
              <a:t>, and you use the </a:t>
            </a:r>
            <a:r>
              <a:rPr lang="en-US" sz="1200" b="1" kern="1200" dirty="0" err="1" smtClean="0">
                <a:solidFill>
                  <a:schemeClr val="tx1"/>
                </a:solidFill>
                <a:latin typeface="+mn-lt"/>
                <a:ea typeface="+mn-ea"/>
                <a:cs typeface="+mn-cs"/>
              </a:rPr>
              <a:t>ReadNumber</a:t>
            </a:r>
            <a:r>
              <a:rPr lang="en-US" sz="1200" b="0" kern="1200" dirty="0" smtClean="0">
                <a:solidFill>
                  <a:schemeClr val="tx1"/>
                </a:solidFill>
                <a:latin typeface="+mn-lt"/>
                <a:ea typeface="+mn-ea"/>
                <a:cs typeface="+mn-cs"/>
              </a:rPr>
              <a:t> operation</a:t>
            </a:r>
            <a:r>
              <a:rPr lang="en-US" sz="1200" b="0" kern="1200" baseline="0" dirty="0" smtClean="0">
                <a:solidFill>
                  <a:schemeClr val="tx1"/>
                </a:solidFill>
                <a:latin typeface="+mn-lt"/>
                <a:ea typeface="+mn-ea"/>
                <a:cs typeface="+mn-cs"/>
              </a:rPr>
              <a:t> to </a:t>
            </a:r>
            <a:r>
              <a:rPr lang="en-US" sz="1200" b="0" kern="1200" dirty="0" smtClean="0">
                <a:solidFill>
                  <a:schemeClr val="tx1"/>
                </a:solidFill>
                <a:latin typeface="+mn-lt"/>
                <a:ea typeface="+mn-ea"/>
                <a:cs typeface="+mn-cs"/>
              </a:rPr>
              <a:t>instruct the computer to store the user’s answers in those variables. Then you create variables that you name</a:t>
            </a:r>
            <a:r>
              <a:rPr lang="en-US" sz="1200" b="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area</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and </a:t>
            </a:r>
            <a:r>
              <a:rPr lang="en-US" sz="1200" b="1" kern="1200" baseline="0" dirty="0" smtClean="0">
                <a:solidFill>
                  <a:schemeClr val="tx1"/>
                </a:solidFill>
                <a:latin typeface="+mn-lt"/>
                <a:ea typeface="+mn-ea"/>
                <a:cs typeface="+mn-cs"/>
              </a:rPr>
              <a:t>perimeter</a:t>
            </a:r>
            <a:r>
              <a:rPr lang="en-US" sz="1200" b="0" kern="1200" baseline="0" dirty="0" smtClean="0">
                <a:solidFill>
                  <a:schemeClr val="tx1"/>
                </a:solidFill>
                <a:latin typeface="+mn-lt"/>
                <a:ea typeface="+mn-ea"/>
                <a:cs typeface="+mn-cs"/>
              </a:rPr>
              <a:t>, and you </a:t>
            </a:r>
            <a:r>
              <a:rPr lang="en-US" sz="1200" b="0" kern="1200" dirty="0" smtClean="0">
                <a:solidFill>
                  <a:schemeClr val="tx1"/>
                </a:solidFill>
                <a:latin typeface="+mn-lt"/>
                <a:ea typeface="+mn-ea"/>
                <a:cs typeface="+mn-cs"/>
              </a:rPr>
              <a:t>instruct the computer to calculate</a:t>
            </a:r>
            <a:r>
              <a:rPr lang="en-US" sz="1200" b="0" kern="1200" baseline="0" dirty="0" smtClean="0">
                <a:solidFill>
                  <a:schemeClr val="tx1"/>
                </a:solidFill>
                <a:latin typeface="+mn-lt"/>
                <a:ea typeface="+mn-ea"/>
                <a:cs typeface="+mn-cs"/>
              </a:rPr>
              <a:t> the area and perimeter of the rectangle and store those values in the appropriate variables. </a:t>
            </a:r>
            <a:r>
              <a:rPr lang="en-US" sz="1200" kern="1200" dirty="0" smtClean="0">
                <a:solidFill>
                  <a:schemeClr val="tx1"/>
                </a:solidFill>
                <a:latin typeface="+mn-lt"/>
                <a:ea typeface="+mn-ea"/>
                <a:cs typeface="+mn-cs"/>
              </a:rPr>
              <a:t>Finally, you use the </a:t>
            </a:r>
            <a:r>
              <a:rPr lang="en-US" sz="1200" b="1" kern="1200" dirty="0" err="1" smtClean="0">
                <a:solidFill>
                  <a:schemeClr val="tx1"/>
                </a:solidFill>
                <a:latin typeface="+mn-lt"/>
                <a:ea typeface="+mn-ea"/>
                <a:cs typeface="+mn-cs"/>
              </a:rPr>
              <a:t>WriteLine</a:t>
            </a:r>
            <a:r>
              <a:rPr lang="en-US" sz="1200" kern="1200" dirty="0" smtClean="0">
                <a:solidFill>
                  <a:schemeClr val="tx1"/>
                </a:solidFill>
                <a:latin typeface="+mn-lt"/>
                <a:ea typeface="+mn-ea"/>
                <a:cs typeface="+mn-cs"/>
              </a:rPr>
              <a:t> operation to display the results.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you write the program, you can run it by clicking </a:t>
            </a:r>
            <a:r>
              <a:rPr lang="en-US" sz="1200" b="1" kern="1200" dirty="0" smtClean="0">
                <a:solidFill>
                  <a:schemeClr val="tx1"/>
                </a:solidFill>
                <a:latin typeface="+mn-lt"/>
                <a:ea typeface="+mn-ea"/>
                <a:cs typeface="+mn-cs"/>
              </a:rPr>
              <a:t>Run</a:t>
            </a:r>
            <a:r>
              <a:rPr lang="en-US" sz="1200" kern="1200" dirty="0" smtClean="0">
                <a:solidFill>
                  <a:schemeClr val="tx1"/>
                </a:solidFill>
                <a:latin typeface="+mn-lt"/>
                <a:ea typeface="+mn-ea"/>
                <a:cs typeface="+mn-cs"/>
              </a:rPr>
              <a:t> on the Toolbar or by pressing </a:t>
            </a:r>
            <a:r>
              <a:rPr lang="en-US" sz="1200" b="0" kern="1200" dirty="0" smtClean="0">
                <a:solidFill>
                  <a:schemeClr val="tx1"/>
                </a:solidFill>
                <a:latin typeface="+mn-lt"/>
                <a:ea typeface="+mn-ea"/>
                <a:cs typeface="+mn-cs"/>
              </a:rPr>
              <a:t>F5</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u="sng"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TextWindow.Title = "Area and Perimeter"</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("How long is the rectangle? ")</a:t>
            </a:r>
          </a:p>
          <a:p>
            <a:r>
              <a:rPr lang="en-US" sz="1200" kern="1200" dirty="0" smtClean="0">
                <a:solidFill>
                  <a:schemeClr val="tx1"/>
                </a:solidFill>
                <a:latin typeface="+mn-lt"/>
                <a:ea typeface="+mn-ea"/>
                <a:cs typeface="+mn-cs"/>
              </a:rPr>
              <a:t>length = </a:t>
            </a:r>
            <a:r>
              <a:rPr lang="en-US" sz="1200" kern="1200" dirty="0" err="1" smtClean="0">
                <a:solidFill>
                  <a:schemeClr val="tx1"/>
                </a:solidFill>
                <a:latin typeface="+mn-lt"/>
                <a:ea typeface="+mn-ea"/>
                <a:cs typeface="+mn-cs"/>
              </a:rPr>
              <a:t>TextWindow.ReadNumber</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("How wide is the rectangle? ")</a:t>
            </a:r>
          </a:p>
          <a:p>
            <a:r>
              <a:rPr lang="en-US" sz="1200" kern="1200" dirty="0" smtClean="0">
                <a:solidFill>
                  <a:schemeClr val="tx1"/>
                </a:solidFill>
                <a:latin typeface="+mn-lt"/>
                <a:ea typeface="+mn-ea"/>
                <a:cs typeface="+mn-cs"/>
              </a:rPr>
              <a:t>width = </a:t>
            </a:r>
            <a:r>
              <a:rPr lang="en-US" sz="1200" kern="1200" dirty="0" err="1" smtClean="0">
                <a:solidFill>
                  <a:schemeClr val="tx1"/>
                </a:solidFill>
                <a:latin typeface="+mn-lt"/>
                <a:ea typeface="+mn-ea"/>
                <a:cs typeface="+mn-cs"/>
              </a:rPr>
              <a:t>TextWindow.ReadNumber</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area = length * width</a:t>
            </a:r>
          </a:p>
          <a:p>
            <a:r>
              <a:rPr lang="en-US" sz="1200" kern="1200" dirty="0" smtClean="0">
                <a:solidFill>
                  <a:schemeClr val="tx1"/>
                </a:solidFill>
                <a:latin typeface="+mn-lt"/>
                <a:ea typeface="+mn-ea"/>
                <a:cs typeface="+mn-cs"/>
              </a:rPr>
              <a:t>perimeter = 2 * length + 2 * width</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area of the rectangle is " + area + ".")</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perimeter of the rectangle is " + perimeter + ".")</a:t>
            </a:r>
          </a:p>
          <a:p>
            <a:endParaRPr lang="en-US" sz="1200" kern="1200" dirty="0" smtClean="0">
              <a:solidFill>
                <a:schemeClr val="tx1"/>
              </a:solidFill>
              <a:latin typeface="+mn-lt"/>
              <a:ea typeface="+mn-ea"/>
              <a:cs typeface="+mn-cs"/>
            </a:endParaRPr>
          </a:p>
          <a:p>
            <a:endParaRPr lang="en-US" sz="1000" u="sng" dirty="0" smtClean="0"/>
          </a:p>
        </p:txBody>
      </p:sp>
    </p:spTree>
    <p:extLst>
      <p:ext uri="{BB962C8B-B14F-4D97-AF65-F5344CB8AC3E}">
        <p14:creationId xmlns:p14="http://schemas.microsoft.com/office/powerpoint/2010/main" xmlns="" val="3218817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If you want to store multiple values of the same type, </a:t>
            </a:r>
            <a:r>
              <a:rPr lang="en-US" sz="1200" kern="1200" baseline="0" dirty="0" smtClean="0">
                <a:solidFill>
                  <a:schemeClr val="tx1"/>
                </a:solidFill>
                <a:latin typeface="+mn-lt"/>
                <a:ea typeface="+mn-ea"/>
                <a:cs typeface="+mn-cs"/>
              </a:rPr>
              <a:t>you can </a:t>
            </a:r>
            <a:r>
              <a:rPr lang="en-US" sz="1200" kern="1200" dirty="0" smtClean="0">
                <a:solidFill>
                  <a:schemeClr val="tx1"/>
                </a:solidFill>
                <a:latin typeface="+mn-lt"/>
                <a:ea typeface="+mn-ea"/>
                <a:cs typeface="+mn-cs"/>
              </a:rPr>
              <a:t>use an array</a:t>
            </a:r>
            <a:r>
              <a:rPr lang="en-US" sz="1200" kern="1200" baseline="0" dirty="0" smtClean="0">
                <a:solidFill>
                  <a:schemeClr val="tx1"/>
                </a:solidFill>
                <a:latin typeface="+mn-lt"/>
                <a:ea typeface="+mn-ea"/>
                <a:cs typeface="+mn-cs"/>
              </a:rPr>
              <a:t> instead of creating multiple variables</a:t>
            </a:r>
            <a:r>
              <a:rPr lang="en-US" sz="1200" kern="1200" dirty="0" smtClean="0">
                <a:solidFill>
                  <a:schemeClr val="tx1"/>
                </a:solidFill>
                <a:latin typeface="+mn-lt"/>
                <a:ea typeface="+mn-ea"/>
                <a:cs typeface="+mn-cs"/>
              </a:rPr>
              <a:t>. Then you can perform</a:t>
            </a:r>
            <a:r>
              <a:rPr lang="en-US" sz="1200" kern="1200" baseline="0" dirty="0" smtClean="0">
                <a:solidFill>
                  <a:schemeClr val="tx1"/>
                </a:solidFill>
                <a:latin typeface="+mn-lt"/>
                <a:ea typeface="+mn-ea"/>
                <a:cs typeface="+mn-cs"/>
              </a:rPr>
              <a:t> various operations on the values as a group.</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the example on this</a:t>
            </a:r>
            <a:r>
              <a:rPr lang="en-US" sz="1200" kern="1200" baseline="0" dirty="0" smtClean="0">
                <a:solidFill>
                  <a:schemeClr val="tx1"/>
                </a:solidFill>
                <a:latin typeface="+mn-lt"/>
                <a:ea typeface="+mn-ea"/>
                <a:cs typeface="+mn-cs"/>
              </a:rPr>
              <a:t> slide, you define </a:t>
            </a:r>
            <a:r>
              <a:rPr lang="en-US" sz="1200" kern="1200" dirty="0" smtClean="0">
                <a:solidFill>
                  <a:schemeClr val="tx1"/>
                </a:solidFill>
                <a:latin typeface="+mn-lt"/>
                <a:ea typeface="+mn-ea"/>
                <a:cs typeface="+mn-cs"/>
              </a:rPr>
              <a:t>an array that will contain names of students. Then you use an operation of the </a:t>
            </a:r>
            <a:r>
              <a:rPr lang="en-US" sz="1200" b="1" kern="1200" dirty="0" smtClean="0">
                <a:solidFill>
                  <a:schemeClr val="tx1"/>
                </a:solidFill>
                <a:latin typeface="+mn-lt"/>
                <a:ea typeface="+mn-ea"/>
                <a:cs typeface="+mn-cs"/>
              </a:rPr>
              <a:t>Array</a:t>
            </a:r>
            <a:r>
              <a:rPr lang="en-US" sz="1200" kern="1200" dirty="0" smtClean="0">
                <a:solidFill>
                  <a:schemeClr val="tx1"/>
                </a:solidFill>
                <a:latin typeface="+mn-lt"/>
                <a:ea typeface="+mn-ea"/>
                <a:cs typeface="+mn-cs"/>
              </a:rPr>
              <a:t> object to search the array for a specific value.</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u="sng"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TextWindow.Title = "Array Object"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name of the first student? ")</a:t>
            </a:r>
          </a:p>
          <a:p>
            <a:r>
              <a:rPr lang="en-US" sz="1200" kern="1200" dirty="0" smtClean="0">
                <a:solidFill>
                  <a:schemeClr val="tx1"/>
                </a:solidFill>
                <a:latin typeface="+mn-lt"/>
                <a:ea typeface="+mn-ea"/>
                <a:cs typeface="+mn-cs"/>
              </a:rPr>
              <a:t>students[1]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name of the second student? ")</a:t>
            </a:r>
          </a:p>
          <a:p>
            <a:r>
              <a:rPr lang="en-US" sz="1200" kern="1200" dirty="0" smtClean="0">
                <a:solidFill>
                  <a:schemeClr val="tx1"/>
                </a:solidFill>
                <a:latin typeface="+mn-lt"/>
                <a:ea typeface="+mn-ea"/>
                <a:cs typeface="+mn-cs"/>
              </a:rPr>
              <a:t>students[2]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name of the third student? ")</a:t>
            </a:r>
          </a:p>
          <a:p>
            <a:r>
              <a:rPr lang="en-US" sz="1200" kern="1200" dirty="0" smtClean="0">
                <a:solidFill>
                  <a:schemeClr val="tx1"/>
                </a:solidFill>
                <a:latin typeface="+mn-lt"/>
                <a:ea typeface="+mn-ea"/>
                <a:cs typeface="+mn-cs"/>
              </a:rPr>
              <a:t>students[3]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("Is ‘Robin' here? " + </a:t>
            </a:r>
            <a:r>
              <a:rPr lang="en-US" sz="1200" kern="1200" dirty="0" err="1" smtClean="0">
                <a:solidFill>
                  <a:schemeClr val="tx1"/>
                </a:solidFill>
                <a:latin typeface="+mn-lt"/>
                <a:ea typeface="+mn-ea"/>
                <a:cs typeface="+mn-cs"/>
              </a:rPr>
              <a:t>Array.ContainsValue</a:t>
            </a:r>
            <a:r>
              <a:rPr lang="en-US" sz="1200" kern="1200" dirty="0" smtClean="0">
                <a:solidFill>
                  <a:schemeClr val="tx1"/>
                </a:solidFill>
                <a:latin typeface="+mn-lt"/>
                <a:ea typeface="+mn-ea"/>
                <a:cs typeface="+mn-cs"/>
              </a:rPr>
              <a:t>(students, "Robin"))</a:t>
            </a:r>
          </a:p>
          <a:p>
            <a:endParaRPr lang="en-US" sz="1200" kern="1200" dirty="0" smtClean="0">
              <a:solidFill>
                <a:schemeClr val="tx1"/>
              </a:solidFill>
              <a:latin typeface="+mn-lt"/>
              <a:ea typeface="+mn-ea"/>
              <a:cs typeface="+mn-cs"/>
            </a:endParaRPr>
          </a:p>
        </p:txBody>
      </p:sp>
    </p:spTree>
    <p:extLst>
      <p:ext uri="{BB962C8B-B14F-4D97-AF65-F5344CB8AC3E}">
        <p14:creationId xmlns:p14="http://schemas.microsoft.com/office/powerpoint/2010/main" xmlns="" val="1884027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rgbClr val="000000"/>
                </a:solidFill>
              </a:rPr>
              <a:t>You can use the following formulas </a:t>
            </a:r>
            <a:r>
              <a:rPr lang="en-US" sz="1200" b="0" dirty="0" smtClean="0">
                <a:solidFill>
                  <a:srgbClr val="7777FF"/>
                </a:solidFill>
              </a:rPr>
              <a:t>for </a:t>
            </a:r>
            <a:r>
              <a:rPr lang="en-US" sz="1200" b="0" dirty="0" smtClean="0">
                <a:solidFill>
                  <a:srgbClr val="000000"/>
                </a:solidFill>
              </a:rPr>
              <a:t>calculation</a:t>
            </a:r>
            <a:r>
              <a:rPr lang="en-US" sz="1200" b="0" dirty="0" smtClean="0">
                <a:solidFill>
                  <a:srgbClr val="800000"/>
                </a:solidFill>
              </a:rPr>
              <a:t>:</a:t>
            </a:r>
          </a:p>
          <a:p>
            <a:endParaRPr lang="en-US" sz="1200" dirty="0" smtClean="0">
              <a:solidFill>
                <a:srgbClr val="000000"/>
              </a:solidFill>
            </a:endParaRPr>
          </a:p>
          <a:p>
            <a:r>
              <a:rPr lang="en-US" sz="1200" dirty="0" smtClean="0">
                <a:solidFill>
                  <a:srgbClr val="000000"/>
                </a:solidFill>
              </a:rPr>
              <a:t>radius </a:t>
            </a:r>
            <a:r>
              <a:rPr lang="en-US" sz="1200" dirty="0" smtClean="0">
                <a:solidFill>
                  <a:srgbClr val="800000"/>
                </a:solidFill>
              </a:rPr>
              <a:t>= </a:t>
            </a:r>
            <a:r>
              <a:rPr lang="en-US" sz="1200" dirty="0" smtClean="0">
                <a:solidFill>
                  <a:srgbClr val="000000"/>
                </a:solidFill>
              </a:rPr>
              <a:t>diameter </a:t>
            </a:r>
            <a:r>
              <a:rPr lang="en-US" sz="1200" dirty="0" smtClean="0">
                <a:solidFill>
                  <a:srgbClr val="800000"/>
                </a:solidFill>
              </a:rPr>
              <a:t>/ </a:t>
            </a:r>
            <a:r>
              <a:rPr lang="en-US" sz="1200" dirty="0" smtClean="0">
                <a:solidFill>
                  <a:srgbClr val="DD6633"/>
                </a:solidFill>
              </a:rPr>
              <a:t>2</a:t>
            </a:r>
          </a:p>
          <a:p>
            <a:r>
              <a:rPr lang="en-US" sz="1200" dirty="0" smtClean="0">
                <a:solidFill>
                  <a:srgbClr val="000000"/>
                </a:solidFill>
              </a:rPr>
              <a:t>area </a:t>
            </a:r>
            <a:r>
              <a:rPr lang="en-US" sz="1200" dirty="0" smtClean="0">
                <a:solidFill>
                  <a:srgbClr val="800000"/>
                </a:solidFill>
              </a:rPr>
              <a:t>= (</a:t>
            </a:r>
            <a:r>
              <a:rPr lang="en-US" sz="1200" dirty="0" smtClean="0">
                <a:solidFill>
                  <a:srgbClr val="DD6633"/>
                </a:solidFill>
              </a:rPr>
              <a:t>3.14</a:t>
            </a:r>
            <a:r>
              <a:rPr lang="en-US" sz="1200" dirty="0" smtClean="0">
                <a:solidFill>
                  <a:srgbClr val="800000"/>
                </a:solidFill>
              </a:rPr>
              <a:t>) * </a:t>
            </a:r>
            <a:r>
              <a:rPr lang="en-US" sz="1200" dirty="0" smtClean="0">
                <a:solidFill>
                  <a:srgbClr val="000000"/>
                </a:solidFill>
              </a:rPr>
              <a:t>radius </a:t>
            </a:r>
            <a:r>
              <a:rPr lang="en-US" sz="1200" dirty="0" smtClean="0">
                <a:solidFill>
                  <a:srgbClr val="800000"/>
                </a:solidFill>
              </a:rPr>
              <a:t>* </a:t>
            </a:r>
            <a:r>
              <a:rPr lang="en-US" sz="1200" dirty="0" smtClean="0">
                <a:solidFill>
                  <a:srgbClr val="000000"/>
                </a:solidFill>
              </a:rPr>
              <a:t>radius</a:t>
            </a:r>
          </a:p>
          <a:p>
            <a:r>
              <a:rPr lang="en-US" sz="1200" dirty="0" smtClean="0">
                <a:solidFill>
                  <a:srgbClr val="000000"/>
                </a:solidFill>
              </a:rPr>
              <a:t>circumference </a:t>
            </a:r>
            <a:r>
              <a:rPr lang="en-US" sz="1200" dirty="0" smtClean="0">
                <a:solidFill>
                  <a:srgbClr val="800000"/>
                </a:solidFill>
              </a:rPr>
              <a:t>= (</a:t>
            </a:r>
            <a:r>
              <a:rPr lang="en-US" sz="1200" dirty="0" smtClean="0">
                <a:solidFill>
                  <a:srgbClr val="DD6633"/>
                </a:solidFill>
              </a:rPr>
              <a:t>3.14</a:t>
            </a:r>
            <a:r>
              <a:rPr lang="en-US" sz="1200" dirty="0" smtClean="0">
                <a:solidFill>
                  <a:srgbClr val="800000"/>
                </a:solidFill>
              </a:rPr>
              <a:t>) * </a:t>
            </a:r>
            <a:r>
              <a:rPr lang="en-US" sz="1200" dirty="0" smtClean="0">
                <a:solidFill>
                  <a:srgbClr val="DD6633"/>
                </a:solidFill>
              </a:rPr>
              <a:t>2 </a:t>
            </a:r>
            <a:r>
              <a:rPr lang="en-US" sz="1200" dirty="0" smtClean="0">
                <a:solidFill>
                  <a:srgbClr val="800000"/>
                </a:solidFill>
              </a:rPr>
              <a:t>* </a:t>
            </a:r>
            <a:r>
              <a:rPr lang="en-US" sz="1200" dirty="0" smtClean="0">
                <a:solidFill>
                  <a:srgbClr val="000000"/>
                </a:solidFill>
              </a:rPr>
              <a:t>radius</a:t>
            </a:r>
          </a:p>
          <a:p>
            <a:endParaRPr lang="en-US" sz="1200" dirty="0" smtClean="0">
              <a:solidFill>
                <a:srgbClr val="000000"/>
              </a:solidFill>
            </a:endParaRPr>
          </a:p>
          <a:p>
            <a:r>
              <a:rPr lang="en-US" u="sng" dirty="0" smtClean="0"/>
              <a:t>Solution</a:t>
            </a:r>
            <a:r>
              <a:rPr lang="en-US" dirty="0" smtClean="0"/>
              <a:t>:</a:t>
            </a:r>
          </a:p>
          <a:p>
            <a:endParaRPr lang="en-US" sz="1200" dirty="0" smtClean="0">
              <a:solidFill>
                <a:srgbClr val="000000"/>
              </a:solidFill>
            </a:endParaRP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diameter of the circle? ")</a:t>
            </a:r>
          </a:p>
          <a:p>
            <a:r>
              <a:rPr lang="en-US" sz="1200" kern="1200" dirty="0" smtClean="0">
                <a:solidFill>
                  <a:schemeClr val="tx1"/>
                </a:solidFill>
                <a:latin typeface="+mn-lt"/>
                <a:ea typeface="+mn-ea"/>
                <a:cs typeface="+mn-cs"/>
              </a:rPr>
              <a:t>diameter = </a:t>
            </a:r>
            <a:r>
              <a:rPr lang="en-US" sz="1200" kern="1200" dirty="0" err="1" smtClean="0">
                <a:solidFill>
                  <a:schemeClr val="tx1"/>
                </a:solidFill>
                <a:latin typeface="+mn-lt"/>
                <a:ea typeface="+mn-ea"/>
                <a:cs typeface="+mn-cs"/>
              </a:rPr>
              <a:t>TextWindow.ReadNumber</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radius = diameter / 2</a:t>
            </a:r>
          </a:p>
          <a:p>
            <a:r>
              <a:rPr lang="en-US" sz="1200" kern="1200" dirty="0" smtClean="0">
                <a:solidFill>
                  <a:schemeClr val="tx1"/>
                </a:solidFill>
                <a:latin typeface="+mn-lt"/>
                <a:ea typeface="+mn-ea"/>
                <a:cs typeface="+mn-cs"/>
              </a:rPr>
              <a:t>area = (3.14) * radius * radius</a:t>
            </a:r>
          </a:p>
          <a:p>
            <a:r>
              <a:rPr lang="en-US" sz="1200" kern="1200" dirty="0" smtClean="0">
                <a:solidFill>
                  <a:schemeClr val="tx1"/>
                </a:solidFill>
                <a:latin typeface="+mn-lt"/>
                <a:ea typeface="+mn-ea"/>
                <a:cs typeface="+mn-cs"/>
              </a:rPr>
              <a:t>circumference = (3.14) * 2 * radius</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area of the circle is " + area + ".")</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circumference of the circle is " + circumference + ".")</a:t>
            </a: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12</a:t>
            </a:fld>
            <a:endParaRPr lang="en-US"/>
          </a:p>
        </p:txBody>
      </p:sp>
    </p:spTree>
    <p:extLst>
      <p:ext uri="{BB962C8B-B14F-4D97-AF65-F5344CB8AC3E}">
        <p14:creationId xmlns:p14="http://schemas.microsoft.com/office/powerpoint/2010/main" xmlns="" val="277708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13</a:t>
            </a:fld>
            <a:endParaRPr lang="en-US"/>
          </a:p>
        </p:txBody>
      </p:sp>
    </p:spTree>
    <p:extLst>
      <p:ext uri="{BB962C8B-B14F-4D97-AF65-F5344CB8AC3E}">
        <p14:creationId xmlns:p14="http://schemas.microsoft.com/office/powerpoint/2010/main" xmlns="" val="2965283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2/3/2015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2/3/2015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2/3/2015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2/3/2015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2/3/2015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2/3/2015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2/3/2015</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2000" kern="1200">
          <a:solidFill>
            <a:schemeClr val="bg1"/>
          </a:solidFill>
          <a:latin typeface="Verdana" pitchFamily="34" charset="0"/>
          <a:ea typeface="+mj-ea"/>
          <a:cs typeface="Tahoma" pitchFamily="34" charset="0"/>
        </a:defRPr>
      </a:lvl1pPr>
      <a:lvl2pPr algn="l" rtl="0" fontAlgn="base">
        <a:spcBef>
          <a:spcPct val="0"/>
        </a:spcBef>
        <a:spcAft>
          <a:spcPct val="0"/>
        </a:spcAft>
        <a:defRPr sz="2000">
          <a:solidFill>
            <a:schemeClr val="bg1"/>
          </a:solidFill>
          <a:latin typeface="Verdana" pitchFamily="34" charset="0"/>
          <a:cs typeface="Tahoma" pitchFamily="34" charset="0"/>
        </a:defRPr>
      </a:lvl2pPr>
      <a:lvl3pPr algn="l" rtl="0" fontAlgn="base">
        <a:spcBef>
          <a:spcPct val="0"/>
        </a:spcBef>
        <a:spcAft>
          <a:spcPct val="0"/>
        </a:spcAft>
        <a:defRPr sz="2000">
          <a:solidFill>
            <a:schemeClr val="bg1"/>
          </a:solidFill>
          <a:latin typeface="Verdana" pitchFamily="34" charset="0"/>
          <a:cs typeface="Tahoma" pitchFamily="34" charset="0"/>
        </a:defRPr>
      </a:lvl3pPr>
      <a:lvl4pPr algn="l" rtl="0" fontAlgn="base">
        <a:spcBef>
          <a:spcPct val="0"/>
        </a:spcBef>
        <a:spcAft>
          <a:spcPct val="0"/>
        </a:spcAft>
        <a:defRPr sz="2000">
          <a:solidFill>
            <a:schemeClr val="bg1"/>
          </a:solidFill>
          <a:latin typeface="Verdana" pitchFamily="34" charset="0"/>
          <a:cs typeface="Tahoma" pitchFamily="34" charset="0"/>
        </a:defRPr>
      </a:lvl4pPr>
      <a:lvl5pPr algn="l" rtl="0" fontAlgn="base">
        <a:spcBef>
          <a:spcPct val="0"/>
        </a:spcBef>
        <a:spcAft>
          <a:spcPct val="0"/>
        </a:spcAft>
        <a:defRPr sz="2000">
          <a:solidFill>
            <a:schemeClr val="bg1"/>
          </a:solidFill>
          <a:latin typeface="Verdana" pitchFamily="34" charset="0"/>
          <a:cs typeface="Tahoma" pitchFamily="34" charset="0"/>
        </a:defRPr>
      </a:lvl5pPr>
      <a:lvl6pPr marL="457200" algn="l" rtl="0" fontAlgn="base">
        <a:spcBef>
          <a:spcPct val="0"/>
        </a:spcBef>
        <a:spcAft>
          <a:spcPct val="0"/>
        </a:spcAft>
        <a:defRPr sz="2000">
          <a:solidFill>
            <a:schemeClr val="bg1"/>
          </a:solidFill>
          <a:latin typeface="Verdana" pitchFamily="34" charset="0"/>
          <a:cs typeface="Tahoma" pitchFamily="34" charset="0"/>
        </a:defRPr>
      </a:lvl6pPr>
      <a:lvl7pPr marL="914400" algn="l" rtl="0" fontAlgn="base">
        <a:spcBef>
          <a:spcPct val="0"/>
        </a:spcBef>
        <a:spcAft>
          <a:spcPct val="0"/>
        </a:spcAft>
        <a:defRPr sz="2000">
          <a:solidFill>
            <a:schemeClr val="bg1"/>
          </a:solidFill>
          <a:latin typeface="Verdana" pitchFamily="34" charset="0"/>
          <a:cs typeface="Tahoma" pitchFamily="34" charset="0"/>
        </a:defRPr>
      </a:lvl7pPr>
      <a:lvl8pPr marL="1371600" algn="l" rtl="0" fontAlgn="base">
        <a:spcBef>
          <a:spcPct val="0"/>
        </a:spcBef>
        <a:spcAft>
          <a:spcPct val="0"/>
        </a:spcAft>
        <a:defRPr sz="2000">
          <a:solidFill>
            <a:schemeClr val="bg1"/>
          </a:solidFill>
          <a:latin typeface="Verdana" pitchFamily="34" charset="0"/>
          <a:cs typeface="Tahoma" pitchFamily="34" charset="0"/>
        </a:defRPr>
      </a:lvl8pPr>
      <a:lvl9pPr marL="1828800" algn="l" rtl="0" fontAlgn="base">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38769493"/>
              </p:ext>
            </p:extLst>
          </p:nvPr>
        </p:nvGraphicFramePr>
        <p:xfrm>
          <a:off x="228600" y="1371600"/>
          <a:ext cx="8686800" cy="4876800"/>
        </p:xfrm>
        <a:graphic>
          <a:graphicData uri="http://schemas.openxmlformats.org/drawingml/2006/table">
            <a:tbl>
              <a:tblPr firstRow="1" bandRow="1">
                <a:tableStyleId>{5C22544A-7EE6-4342-B048-85BDC9FD1C3A}</a:tableStyleId>
              </a:tblPr>
              <a:tblGrid>
                <a:gridCol w="8686800"/>
              </a:tblGrid>
              <a:tr h="1005840">
                <a:tc>
                  <a:txBody>
                    <a:bodyPr/>
                    <a:lstStyle/>
                    <a:p>
                      <a:pPr algn="ctr"/>
                      <a:r>
                        <a:rPr lang="en-GB" sz="4800" u="none" dirty="0" smtClean="0">
                          <a:solidFill>
                            <a:srgbClr val="002060"/>
                          </a:solidFill>
                          <a:latin typeface="Comic Sans MS" pitchFamily="66" charset="0"/>
                          <a:cs typeface="Arial" pitchFamily="34" charset="0"/>
                        </a:rPr>
                        <a:t>Homework -  Last</a:t>
                      </a:r>
                      <a:r>
                        <a:rPr lang="en-GB" sz="4800" u="none" baseline="0" dirty="0" smtClean="0">
                          <a:solidFill>
                            <a:srgbClr val="002060"/>
                          </a:solidFill>
                          <a:latin typeface="Comic Sans MS" pitchFamily="66" charset="0"/>
                          <a:cs typeface="Arial" pitchFamily="34" charset="0"/>
                        </a:rPr>
                        <a:t> Week </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870960">
                <a:tc>
                  <a:txBody>
                    <a:bodyPr/>
                    <a:lstStyle/>
                    <a:p>
                      <a:pPr marL="457200" indent="-457200" algn="ctr">
                        <a:buNone/>
                      </a:pPr>
                      <a:endParaRPr lang="en-GB" sz="3200" b="0" u="none" dirty="0" smtClean="0">
                        <a:solidFill>
                          <a:srgbClr val="002060"/>
                        </a:solidFill>
                        <a:latin typeface="Comic Sans MS" pitchFamily="66" charset="0"/>
                        <a:cs typeface="Arial" pitchFamily="34" charset="0"/>
                      </a:endParaRPr>
                    </a:p>
                    <a:p>
                      <a:pPr marL="457200" indent="-457200" algn="ctr">
                        <a:buNone/>
                      </a:pPr>
                      <a:r>
                        <a:rPr lang="en-GB" sz="3200" b="0" u="none" dirty="0" smtClean="0">
                          <a:solidFill>
                            <a:srgbClr val="002060"/>
                          </a:solidFill>
                          <a:latin typeface="Comic Sans MS" pitchFamily="66" charset="0"/>
                          <a:cs typeface="Arial" pitchFamily="34" charset="0"/>
                        </a:rPr>
                        <a:t>Statements, operation &amp; properties</a:t>
                      </a:r>
                    </a:p>
                    <a:p>
                      <a:pPr marL="457200" indent="-457200" algn="ctr">
                        <a:buNone/>
                      </a:pPr>
                      <a:r>
                        <a:rPr lang="en-GB" sz="3200" b="0" u="none" dirty="0" smtClean="0">
                          <a:solidFill>
                            <a:srgbClr val="002060"/>
                          </a:solidFill>
                          <a:latin typeface="Comic Sans MS" pitchFamily="66" charset="0"/>
                          <a:cs typeface="Arial" pitchFamily="34" charset="0"/>
                        </a:rPr>
                        <a:t>Hand</a:t>
                      </a:r>
                      <a:r>
                        <a:rPr lang="en-GB" sz="3200" b="0" u="none" baseline="0" dirty="0" smtClean="0">
                          <a:solidFill>
                            <a:srgbClr val="002060"/>
                          </a:solidFill>
                          <a:latin typeface="Comic Sans MS" pitchFamily="66" charset="0"/>
                          <a:cs typeface="Arial" pitchFamily="34" charset="0"/>
                        </a:rPr>
                        <a:t> in for marking</a:t>
                      </a:r>
                      <a:endParaRPr lang="en-GB" sz="3200" b="0" u="none" dirty="0" smtClean="0">
                        <a:solidFill>
                          <a:srgbClr val="002060"/>
                        </a:solidFill>
                        <a:latin typeface="Comic Sans MS" pitchFamily="66" charset="0"/>
                        <a:cs typeface="Arial" pitchFamily="34" charset="0"/>
                      </a:endParaRP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Tuesday, February 03, 2015</a:t>
            </a:fld>
            <a:endParaRPr lang="en-GB" b="1" dirty="0"/>
          </a:p>
        </p:txBody>
      </p:sp>
    </p:spTree>
    <p:extLst>
      <p:ext uri="{BB962C8B-B14F-4D97-AF65-F5344CB8AC3E}">
        <p14:creationId xmlns:p14="http://schemas.microsoft.com/office/powerpoint/2010/main" xmlns="" val="173349475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Storing Multiple Values In a Variable</a:t>
            </a:r>
            <a:endParaRPr lang="en-US" sz="2400" b="1" dirty="0">
              <a:latin typeface="+mj-lt"/>
            </a:endParaRPr>
          </a:p>
        </p:txBody>
      </p:sp>
      <p:grpSp>
        <p:nvGrpSpPr>
          <p:cNvPr id="21507" name="Group 15"/>
          <p:cNvGrpSpPr>
            <a:grpSpLocks/>
          </p:cNvGrpSpPr>
          <p:nvPr/>
        </p:nvGrpSpPr>
        <p:grpSpPr bwMode="auto">
          <a:xfrm>
            <a:off x="228600" y="685800"/>
            <a:ext cx="8686800" cy="1142657"/>
            <a:chOff x="228600" y="609600"/>
            <a:chExt cx="8077200" cy="990600"/>
          </a:xfrm>
        </p:grpSpPr>
        <p:sp>
          <p:nvSpPr>
            <p:cNvPr id="4" name="Rounded Rectangle 3"/>
            <p:cNvSpPr/>
            <p:nvPr/>
          </p:nvSpPr>
          <p:spPr>
            <a:xfrm>
              <a:off x="228600" y="609600"/>
              <a:ext cx="8077200"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21516" name="TextBox 4"/>
            <p:cNvSpPr txBox="1">
              <a:spLocks noChangeArrowheads="1"/>
            </p:cNvSpPr>
            <p:nvPr/>
          </p:nvSpPr>
          <p:spPr bwMode="auto">
            <a:xfrm>
              <a:off x="299453" y="675660"/>
              <a:ext cx="7935495" cy="880505"/>
            </a:xfrm>
            <a:prstGeom prst="rect">
              <a:avLst/>
            </a:prstGeom>
            <a:noFill/>
            <a:ln w="9525">
              <a:noFill/>
              <a:miter lim="800000"/>
              <a:headEnd/>
              <a:tailEnd/>
            </a:ln>
          </p:spPr>
          <p:txBody>
            <a:bodyPr wrap="square">
              <a:spAutoFit/>
            </a:bodyPr>
            <a:lstStyle/>
            <a:p>
              <a:r>
                <a:rPr lang="en-US" sz="2000" dirty="0" smtClean="0">
                  <a:latin typeface="+mn-lt"/>
                </a:rPr>
                <a:t>You can store multiple values of the same type in a single variable by using an array. An array is a type of variable that can hold more than one value at a time. Let’s look at an example that uses an array.</a:t>
              </a:r>
              <a:endParaRPr lang="en-US" dirty="0">
                <a:latin typeface="+mn-lt"/>
              </a:endParaRPr>
            </a:p>
          </p:txBody>
        </p:sp>
      </p:grpSp>
      <p:grpSp>
        <p:nvGrpSpPr>
          <p:cNvPr id="21510" name="Group 20"/>
          <p:cNvGrpSpPr>
            <a:grpSpLocks/>
          </p:cNvGrpSpPr>
          <p:nvPr/>
        </p:nvGrpSpPr>
        <p:grpSpPr bwMode="auto">
          <a:xfrm>
            <a:off x="609600" y="5486400"/>
            <a:ext cx="8001000" cy="838200"/>
            <a:chOff x="228600" y="685800"/>
            <a:chExt cx="8077200" cy="990600"/>
          </a:xfrm>
        </p:grpSpPr>
        <p:sp>
          <p:nvSpPr>
            <p:cNvPr id="22" name="Rounded Rectangle 21"/>
            <p:cNvSpPr/>
            <p:nvPr/>
          </p:nvSpPr>
          <p:spPr>
            <a:xfrm>
              <a:off x="228600" y="685800"/>
              <a:ext cx="8077200"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21512" name="TextBox 22"/>
            <p:cNvSpPr txBox="1">
              <a:spLocks noChangeArrowheads="1"/>
            </p:cNvSpPr>
            <p:nvPr/>
          </p:nvSpPr>
          <p:spPr bwMode="auto">
            <a:xfrm>
              <a:off x="370305" y="768350"/>
              <a:ext cx="7772400" cy="836593"/>
            </a:xfrm>
            <a:prstGeom prst="rect">
              <a:avLst/>
            </a:prstGeom>
            <a:noFill/>
            <a:ln w="9525">
              <a:noFill/>
              <a:miter lim="800000"/>
              <a:headEnd/>
              <a:tailEnd/>
            </a:ln>
          </p:spPr>
          <p:txBody>
            <a:bodyPr>
              <a:spAutoFit/>
            </a:bodyPr>
            <a:lstStyle/>
            <a:p>
              <a:r>
                <a:rPr lang="en-US" sz="2000" dirty="0" smtClean="0">
                  <a:latin typeface="+mn-lt"/>
                </a:rPr>
                <a:t>You can use several other functions of the </a:t>
              </a:r>
              <a:r>
                <a:rPr lang="en-US" sz="2000" b="1" dirty="0" smtClean="0">
                  <a:latin typeface="+mn-lt"/>
                </a:rPr>
                <a:t>Array</a:t>
              </a:r>
              <a:r>
                <a:rPr lang="en-US" sz="2000" dirty="0" smtClean="0">
                  <a:latin typeface="+mn-lt"/>
                </a:rPr>
                <a:t> object in your program. You will learn more about </a:t>
              </a:r>
              <a:r>
                <a:rPr lang="en-US" sz="2000" smtClean="0">
                  <a:latin typeface="+mn-lt"/>
                </a:rPr>
                <a:t>these functions later.</a:t>
              </a:r>
              <a:endParaRPr lang="en-US" sz="2000" dirty="0">
                <a:latin typeface="+mn-lt"/>
              </a:endParaRPr>
            </a:p>
          </p:txBody>
        </p:sp>
      </p:grpSp>
      <p:sp>
        <p:nvSpPr>
          <p:cNvPr id="18" name="Rounded Rectangle 17"/>
          <p:cNvSpPr/>
          <p:nvPr/>
        </p:nvSpPr>
        <p:spPr bwMode="auto">
          <a:xfrm>
            <a:off x="1562100" y="1850316"/>
            <a:ext cx="5981700" cy="1600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16" name="Group 15"/>
          <p:cNvGrpSpPr/>
          <p:nvPr/>
        </p:nvGrpSpPr>
        <p:grpSpPr>
          <a:xfrm>
            <a:off x="228598" y="3505200"/>
            <a:ext cx="4953002" cy="1822124"/>
            <a:chOff x="5486400" y="1905000"/>
            <a:chExt cx="3398359" cy="1828800"/>
          </a:xfrm>
        </p:grpSpPr>
        <p:sp>
          <p:nvSpPr>
            <p:cNvPr id="17" name="Rounded Rectangle 16"/>
            <p:cNvSpPr/>
            <p:nvPr/>
          </p:nvSpPr>
          <p:spPr>
            <a:xfrm>
              <a:off x="5486400" y="1905000"/>
              <a:ext cx="3346077" cy="182880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19" name="TextBox 18"/>
            <p:cNvSpPr txBox="1">
              <a:spLocks noChangeArrowheads="1"/>
            </p:cNvSpPr>
            <p:nvPr/>
          </p:nvSpPr>
          <p:spPr bwMode="auto">
            <a:xfrm flipH="1">
              <a:off x="5540386" y="1981479"/>
              <a:ext cx="3344373" cy="1637193"/>
            </a:xfrm>
            <a:prstGeom prst="rect">
              <a:avLst/>
            </a:prstGeom>
            <a:noFill/>
            <a:ln w="9525">
              <a:noFill/>
              <a:miter lim="800000"/>
              <a:headEnd/>
              <a:tailEnd/>
            </a:ln>
          </p:spPr>
          <p:txBody>
            <a:bodyPr wrap="square">
              <a:spAutoFit/>
            </a:bodyPr>
            <a:lstStyle/>
            <a:p>
              <a:r>
                <a:rPr lang="en-US" sz="2000" dirty="0" smtClean="0">
                  <a:latin typeface="+mn-lt"/>
                </a:rPr>
                <a:t>In this example, you create an array that you name </a:t>
              </a:r>
              <a:r>
                <a:rPr lang="en-US" sz="2000" b="1" dirty="0" smtClean="0">
                  <a:latin typeface="+mn-lt"/>
                </a:rPr>
                <a:t>students</a:t>
              </a:r>
              <a:r>
                <a:rPr lang="en-US" sz="2000" dirty="0" smtClean="0">
                  <a:latin typeface="+mn-lt"/>
                </a:rPr>
                <a:t>, and you store three different names in it. You can then </a:t>
              </a:r>
              <a:r>
                <a:rPr lang="en-US" sz="2000" dirty="0">
                  <a:latin typeface="+mn-lt"/>
                </a:rPr>
                <a:t>retrieve the stored </a:t>
              </a:r>
              <a:r>
                <a:rPr lang="en-US" sz="2000" dirty="0" smtClean="0">
                  <a:latin typeface="+mn-lt"/>
                </a:rPr>
                <a:t>values by using the various operations of the </a:t>
              </a:r>
              <a:r>
                <a:rPr lang="en-US" sz="2000" b="1" dirty="0" smtClean="0">
                  <a:latin typeface="+mn-lt"/>
                </a:rPr>
                <a:t>Array</a:t>
              </a:r>
              <a:r>
                <a:rPr lang="en-US" sz="2000" dirty="0" smtClean="0">
                  <a:latin typeface="+mn-lt"/>
                </a:rPr>
                <a:t> object.</a:t>
              </a:r>
            </a:p>
          </p:txBody>
        </p:sp>
      </p:gr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5950" y="2001079"/>
            <a:ext cx="5353050" cy="1297931"/>
          </a:xfrm>
          <a:prstGeom prst="rect">
            <a:avLst/>
          </a:prstGeom>
          <a:noFill/>
          <a:ln>
            <a:noFill/>
          </a:ln>
          <a:effectLst>
            <a:glow rad="127000">
              <a:schemeClr val="bg1"/>
            </a:glow>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7"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33723" y="3812441"/>
            <a:ext cx="3681677" cy="12167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1507"/>
                                        </p:tgtEl>
                                        <p:attrNameLst>
                                          <p:attrName>style.visibility</p:attrName>
                                        </p:attrNameLst>
                                      </p:cBhvr>
                                      <p:to>
                                        <p:strVal val="visible"/>
                                      </p:to>
                                    </p:set>
                                    <p:anim calcmode="lin" valueType="num">
                                      <p:cBhvr>
                                        <p:cTn id="15" dur="1000" fill="hold"/>
                                        <p:tgtEl>
                                          <p:spTgt spid="21507"/>
                                        </p:tgtEl>
                                        <p:attrNameLst>
                                          <p:attrName>ppt_w</p:attrName>
                                        </p:attrNameLst>
                                      </p:cBhvr>
                                      <p:tavLst>
                                        <p:tav tm="0">
                                          <p:val>
                                            <p:strVal val="#ppt_w+.3"/>
                                          </p:val>
                                        </p:tav>
                                        <p:tav tm="100000">
                                          <p:val>
                                            <p:strVal val="#ppt_w"/>
                                          </p:val>
                                        </p:tav>
                                      </p:tavLst>
                                    </p:anim>
                                    <p:anim calcmode="lin" valueType="num">
                                      <p:cBhvr>
                                        <p:cTn id="16" dur="1000" fill="hold"/>
                                        <p:tgtEl>
                                          <p:spTgt spid="21507"/>
                                        </p:tgtEl>
                                        <p:attrNameLst>
                                          <p:attrName>ppt_h</p:attrName>
                                        </p:attrNameLst>
                                      </p:cBhvr>
                                      <p:tavLst>
                                        <p:tav tm="0">
                                          <p:val>
                                            <p:strVal val="#ppt_h"/>
                                          </p:val>
                                        </p:tav>
                                        <p:tav tm="100000">
                                          <p:val>
                                            <p:strVal val="#ppt_h"/>
                                          </p:val>
                                        </p:tav>
                                      </p:tavLst>
                                    </p:anim>
                                    <p:animEffect transition="in" filter="fade">
                                      <p:cBhvr>
                                        <p:cTn id="17" dur="1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nodeType="clickEffect">
                                  <p:stCondLst>
                                    <p:cond delay="0"/>
                                  </p:stCondLst>
                                  <p:childTnLst>
                                    <p:set>
                                      <p:cBhvr>
                                        <p:cTn id="26" dur="1" fill="hold">
                                          <p:stCondLst>
                                            <p:cond delay="0"/>
                                          </p:stCondLst>
                                        </p:cTn>
                                        <p:tgtEl>
                                          <p:spTgt spid="21510"/>
                                        </p:tgtEl>
                                        <p:attrNameLst>
                                          <p:attrName>style.visibility</p:attrName>
                                        </p:attrNameLst>
                                      </p:cBhvr>
                                      <p:to>
                                        <p:strVal val="visible"/>
                                      </p:to>
                                    </p:set>
                                    <p:anim from="(-#ppt_w/2)" to="(#ppt_x)" calcmode="lin" valueType="num">
                                      <p:cBhvr>
                                        <p:cTn id="27" dur="600" fill="hold">
                                          <p:stCondLst>
                                            <p:cond delay="0"/>
                                          </p:stCondLst>
                                        </p:cTn>
                                        <p:tgtEl>
                                          <p:spTgt spid="21510"/>
                                        </p:tgtEl>
                                        <p:attrNameLst>
                                          <p:attrName>ppt_x</p:attrName>
                                        </p:attrNameLst>
                                      </p:cBhvr>
                                    </p:anim>
                                    <p:anim from="0" to="-1.0" calcmode="lin" valueType="num">
                                      <p:cBhvr>
                                        <p:cTn id="28" dur="200" decel="50000" autoRev="1" fill="hold">
                                          <p:stCondLst>
                                            <p:cond delay="600"/>
                                          </p:stCondLst>
                                        </p:cTn>
                                        <p:tgtEl>
                                          <p:spTgt spid="21510"/>
                                        </p:tgtEl>
                                        <p:attrNameLst>
                                          <p:attrName>xshear</p:attrName>
                                        </p:attrNameLst>
                                      </p:cBhvr>
                                    </p:anim>
                                    <p:animScale>
                                      <p:cBhvr>
                                        <p:cTn id="29" dur="200" decel="100000" autoRev="1" fill="hold">
                                          <p:stCondLst>
                                            <p:cond delay="600"/>
                                          </p:stCondLst>
                                        </p:cTn>
                                        <p:tgtEl>
                                          <p:spTgt spid="21510"/>
                                        </p:tgtEl>
                                      </p:cBhvr>
                                      <p:from x="100000" y="100000"/>
                                      <p:to x="80000" y="100000"/>
                                    </p:animScale>
                                    <p:anim by="(#ppt_h/3+#ppt_w*0.1)" calcmode="lin" valueType="num">
                                      <p:cBhvr additive="sum">
                                        <p:cTn id="30" dur="200" decel="100000" autoRev="1" fill="hold">
                                          <p:stCondLst>
                                            <p:cond delay="600"/>
                                          </p:stCondLst>
                                        </p:cTn>
                                        <p:tgtEl>
                                          <p:spTgt spid="215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edu_colo3_7393_rgb.jpg"/>
          <p:cNvPicPr>
            <a:picLocks noChangeAspect="1"/>
          </p:cNvPicPr>
          <p:nvPr/>
        </p:nvPicPr>
        <p:blipFill>
          <a:blip r:embed="rId2" cstate="print"/>
          <a:stretch>
            <a:fillRect/>
          </a:stretch>
        </p:blipFill>
        <p:spPr>
          <a:xfrm>
            <a:off x="2895600" y="838200"/>
            <a:ext cx="3124200" cy="2658693"/>
          </a:xfrm>
          <a:prstGeom prst="roundRect">
            <a:avLst>
              <a:gd name="adj" fmla="val 3723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grpSp>
        <p:nvGrpSpPr>
          <p:cNvPr id="25604" name="Group 10"/>
          <p:cNvGrpSpPr>
            <a:grpSpLocks/>
          </p:cNvGrpSpPr>
          <p:nvPr/>
        </p:nvGrpSpPr>
        <p:grpSpPr bwMode="auto">
          <a:xfrm>
            <a:off x="457200" y="36576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10" name="Rounded Rectangle 9"/>
          <p:cNvSpPr/>
          <p:nvPr/>
        </p:nvSpPr>
        <p:spPr>
          <a:xfrm>
            <a:off x="457200" y="4267200"/>
            <a:ext cx="8458200" cy="1600200"/>
          </a:xfrm>
          <a:prstGeom prst="roundRect">
            <a:avLst>
              <a:gd name="adj" fmla="val 22799"/>
            </a:avLst>
          </a:prstGeom>
          <a:ln/>
        </p:spPr>
        <p:style>
          <a:lnRef idx="1">
            <a:schemeClr val="accent4"/>
          </a:lnRef>
          <a:fillRef idx="2">
            <a:schemeClr val="accent4"/>
          </a:fillRef>
          <a:effectRef idx="1">
            <a:schemeClr val="accent4"/>
          </a:effectRef>
          <a:fontRef idx="minor">
            <a:schemeClr val="dk1"/>
          </a:fontRef>
        </p:style>
        <p:txBody>
          <a:bodyPr anchor="ctr"/>
          <a:lstStyle/>
          <a:p>
            <a:pPr marL="400050" lvl="1" indent="-342900" fontAlgn="auto">
              <a:spcBef>
                <a:spcPts val="1800"/>
              </a:spcBef>
              <a:spcAft>
                <a:spcPts val="600"/>
              </a:spcAft>
              <a:buBlip>
                <a:blip r:embed="rId3"/>
              </a:buBlip>
              <a:defRPr/>
            </a:pPr>
            <a:r>
              <a:rPr lang="en-US" sz="2000" smtClean="0"/>
              <a:t>Create </a:t>
            </a:r>
            <a:r>
              <a:rPr lang="en-US" sz="2000" dirty="0" smtClean="0"/>
              <a:t>and </a:t>
            </a:r>
            <a:r>
              <a:rPr lang="en-US" sz="2000" smtClean="0"/>
              <a:t>name variables, </a:t>
            </a:r>
            <a:r>
              <a:rPr lang="en-US" sz="2000" dirty="0" smtClean="0"/>
              <a:t>and </a:t>
            </a:r>
            <a:r>
              <a:rPr lang="en-US" sz="2000" smtClean="0"/>
              <a:t>write statements that contain variables.</a:t>
            </a:r>
            <a:endParaRPr lang="en-US" sz="2000" dirty="0"/>
          </a:p>
          <a:p>
            <a:pPr marL="400050" lvl="1" indent="-342900" fontAlgn="auto">
              <a:spcBef>
                <a:spcPts val="600"/>
              </a:spcBef>
              <a:spcAft>
                <a:spcPts val="600"/>
              </a:spcAft>
              <a:buBlip>
                <a:blip r:embed="rId3"/>
              </a:buBlip>
              <a:defRPr/>
            </a:pPr>
            <a:r>
              <a:rPr lang="en-US" sz="2000" smtClean="0"/>
              <a:t>Use variables </a:t>
            </a:r>
            <a:r>
              <a:rPr lang="en-US" sz="2000" dirty="0" smtClean="0"/>
              <a:t>to </a:t>
            </a:r>
            <a:r>
              <a:rPr lang="en-US" sz="2000" smtClean="0"/>
              <a:t>store text or numbers.</a:t>
            </a:r>
            <a:endParaRPr lang="en-US" sz="2000" dirty="0"/>
          </a:p>
          <a:p>
            <a:pPr marL="400050" lvl="1" indent="-342900" fontAlgn="auto">
              <a:spcBef>
                <a:spcPts val="600"/>
              </a:spcBef>
              <a:spcAft>
                <a:spcPts val="600"/>
              </a:spcAft>
              <a:buBlip>
                <a:blip r:embed="rId3"/>
              </a:buBlip>
              <a:defRPr/>
            </a:pPr>
            <a:r>
              <a:rPr lang="en-US" sz="2000" dirty="0" smtClean="0"/>
              <a:t>Use arrays to store </a:t>
            </a:r>
            <a:r>
              <a:rPr lang="en-US" sz="2000" smtClean="0"/>
              <a:t>multiple values of the same type.</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900" decel="100000" fill="hold"/>
                                        <p:tgtEl>
                                          <p:spTgt spid="10"/>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smtClean="0">
                <a:latin typeface="+mj-lt"/>
              </a:rPr>
              <a:t>Show What You Know</a:t>
            </a:r>
            <a:endParaRPr lang="en-US" sz="2400" b="1" dirty="0">
              <a:latin typeface="+mj-lt"/>
            </a:endParaRPr>
          </a:p>
        </p:txBody>
      </p:sp>
      <p:grpSp>
        <p:nvGrpSpPr>
          <p:cNvPr id="12" name="Group 11"/>
          <p:cNvGrpSpPr/>
          <p:nvPr/>
        </p:nvGrpSpPr>
        <p:grpSpPr>
          <a:xfrm>
            <a:off x="304800" y="640032"/>
            <a:ext cx="7239000" cy="926009"/>
            <a:chOff x="228600" y="761999"/>
            <a:chExt cx="6400800" cy="926009"/>
          </a:xfrm>
        </p:grpSpPr>
        <p:sp>
          <p:nvSpPr>
            <p:cNvPr id="9" name="Rounded Rectangle 8"/>
            <p:cNvSpPr/>
            <p:nvPr/>
          </p:nvSpPr>
          <p:spPr bwMode="auto">
            <a:xfrm>
              <a:off x="228600" y="761999"/>
              <a:ext cx="6400800" cy="92600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317500" y="870941"/>
              <a:ext cx="6223000" cy="769441"/>
            </a:xfrm>
            <a:prstGeom prst="rect">
              <a:avLst/>
            </a:prstGeom>
            <a:noFill/>
            <a:ln w="9525">
              <a:noFill/>
              <a:miter lim="800000"/>
              <a:headEnd/>
              <a:tailEnd/>
            </a:ln>
          </p:spPr>
          <p:txBody>
            <a:bodyPr wrap="square">
              <a:spAutoFit/>
            </a:bodyPr>
            <a:lstStyle/>
            <a:p>
              <a:r>
                <a:rPr lang="en-US" sz="2200" b="1" dirty="0" smtClean="0">
                  <a:latin typeface="Calibri" pitchFamily="34" charset="0"/>
                </a:rPr>
                <a:t>Write a </a:t>
              </a:r>
              <a:r>
                <a:rPr lang="en-US" sz="2200" b="1" smtClean="0">
                  <a:latin typeface="Calibri" pitchFamily="34" charset="0"/>
                </a:rPr>
                <a:t>program that calculates </a:t>
              </a:r>
              <a:r>
                <a:rPr lang="en-US" sz="2200" b="1" dirty="0" smtClean="0">
                  <a:latin typeface="Calibri" pitchFamily="34" charset="0"/>
                </a:rPr>
                <a:t>the area and circumference of </a:t>
              </a:r>
              <a:r>
                <a:rPr lang="en-US" sz="2200" b="1" smtClean="0">
                  <a:latin typeface="Calibri" pitchFamily="34" charset="0"/>
                </a:rPr>
                <a:t>a circle based on its diameter:</a:t>
              </a:r>
              <a:endParaRPr lang="en-US" sz="2200" b="1" dirty="0" smtClean="0">
                <a:latin typeface="Calibri" pitchFamily="34" charset="0"/>
              </a:endParaRPr>
            </a:p>
          </p:txBody>
        </p:sp>
      </p:grpSp>
      <p:grpSp>
        <p:nvGrpSpPr>
          <p:cNvPr id="11" name="Group 10"/>
          <p:cNvGrpSpPr/>
          <p:nvPr/>
        </p:nvGrpSpPr>
        <p:grpSpPr>
          <a:xfrm>
            <a:off x="304800" y="1600200"/>
            <a:ext cx="5029200" cy="4851712"/>
            <a:chOff x="228600" y="1676400"/>
            <a:chExt cx="4833257" cy="4932574"/>
          </a:xfrm>
        </p:grpSpPr>
        <p:sp>
          <p:nvSpPr>
            <p:cNvPr id="8" name="Rounded Rectangle 7"/>
            <p:cNvSpPr/>
            <p:nvPr/>
          </p:nvSpPr>
          <p:spPr>
            <a:xfrm>
              <a:off x="228600" y="1676400"/>
              <a:ext cx="4833257" cy="4880610"/>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dirty="0">
                  <a:solidFill>
                    <a:srgbClr val="C00000"/>
                  </a:solidFill>
                </a:rPr>
                <a:t>	</a:t>
              </a:r>
            </a:p>
          </p:txBody>
        </p:sp>
        <p:sp>
          <p:nvSpPr>
            <p:cNvPr id="10" name="TextBox 15"/>
            <p:cNvSpPr txBox="1">
              <a:spLocks noChangeArrowheads="1"/>
            </p:cNvSpPr>
            <p:nvPr/>
          </p:nvSpPr>
          <p:spPr bwMode="auto">
            <a:xfrm flipH="1">
              <a:off x="293914" y="1821510"/>
              <a:ext cx="4637313" cy="4787464"/>
            </a:xfrm>
            <a:prstGeom prst="rect">
              <a:avLst/>
            </a:prstGeom>
            <a:noFill/>
            <a:ln w="9525">
              <a:noFill/>
              <a:miter lim="800000"/>
              <a:headEnd/>
              <a:tailEnd/>
            </a:ln>
          </p:spPr>
          <p:txBody>
            <a:bodyPr wrap="square">
              <a:spAutoFit/>
            </a:bodyPr>
            <a:lstStyle/>
            <a:p>
              <a:pPr marL="284163" lvl="0" indent="-284163">
                <a:spcBef>
                  <a:spcPts val="600"/>
                </a:spcBef>
                <a:spcAft>
                  <a:spcPts val="600"/>
                </a:spcAft>
                <a:buFont typeface="Wingdings" pitchFamily="2" charset="2"/>
                <a:buChar char="v"/>
              </a:pPr>
              <a:r>
                <a:rPr lang="en-US" sz="2000" b="1" dirty="0" smtClean="0">
                  <a:solidFill>
                    <a:srgbClr val="00B050"/>
                  </a:solidFill>
                  <a:latin typeface="+mn-lt"/>
                </a:rPr>
                <a:t>Ask the user to specify the diameter of a circle.</a:t>
              </a:r>
            </a:p>
            <a:p>
              <a:pPr marL="284163" lvl="0" indent="-284163">
                <a:spcBef>
                  <a:spcPts val="600"/>
                </a:spcBef>
                <a:spcAft>
                  <a:spcPts val="600"/>
                </a:spcAft>
                <a:buFont typeface="Wingdings" pitchFamily="2" charset="2"/>
                <a:buChar char="v"/>
              </a:pPr>
              <a:r>
                <a:rPr lang="en-US" sz="2000" b="1" dirty="0" smtClean="0">
                  <a:solidFill>
                    <a:schemeClr val="accent6">
                      <a:lumMod val="75000"/>
                    </a:schemeClr>
                  </a:solidFill>
                  <a:latin typeface="+mn-lt"/>
                </a:rPr>
                <a:t>Create a variable that is called diameter, and store the value from the user in it.</a:t>
              </a:r>
            </a:p>
            <a:p>
              <a:pPr marL="284163" lvl="0" indent="-284163">
                <a:spcBef>
                  <a:spcPts val="600"/>
                </a:spcBef>
                <a:spcAft>
                  <a:spcPts val="600"/>
                </a:spcAft>
                <a:buFont typeface="Wingdings" pitchFamily="2" charset="2"/>
                <a:buChar char="v"/>
              </a:pPr>
              <a:r>
                <a:rPr lang="en-US" sz="2000" b="1" dirty="0" smtClean="0">
                  <a:solidFill>
                    <a:schemeClr val="accent6">
                      <a:lumMod val="75000"/>
                    </a:schemeClr>
                  </a:solidFill>
                  <a:latin typeface="+mn-lt"/>
                </a:rPr>
                <a:t>Create a variable that is called radius, calculate the circle’s radius, and store the result in that variable</a:t>
              </a:r>
              <a:r>
                <a:rPr lang="en-US" sz="2000" b="1" dirty="0" smtClean="0">
                  <a:latin typeface="+mn-lt"/>
                </a:rPr>
                <a:t>.</a:t>
              </a:r>
            </a:p>
            <a:p>
              <a:pPr marL="284163" lvl="0" indent="-284163">
                <a:spcBef>
                  <a:spcPts val="600"/>
                </a:spcBef>
                <a:spcAft>
                  <a:spcPts val="600"/>
                </a:spcAft>
                <a:buFont typeface="Wingdings" pitchFamily="2" charset="2"/>
                <a:buChar char="v"/>
              </a:pPr>
              <a:r>
                <a:rPr lang="en-US" sz="2000" b="1" dirty="0">
                  <a:solidFill>
                    <a:srgbClr val="7030A0"/>
                  </a:solidFill>
                  <a:latin typeface="+mn-lt"/>
                </a:rPr>
                <a:t>Create variables that are called area and </a:t>
              </a:r>
              <a:r>
                <a:rPr lang="en-US" sz="2000" b="1" dirty="0" smtClean="0">
                  <a:solidFill>
                    <a:srgbClr val="7030A0"/>
                  </a:solidFill>
                  <a:latin typeface="+mn-lt"/>
                </a:rPr>
                <a:t>circumference, calculate the area and circumference of the circle, and store the values in those variables.</a:t>
              </a:r>
            </a:p>
            <a:p>
              <a:pPr marL="284163" lvl="0" indent="-284163">
                <a:spcBef>
                  <a:spcPts val="600"/>
                </a:spcBef>
                <a:spcAft>
                  <a:spcPts val="600"/>
                </a:spcAft>
                <a:buFont typeface="Wingdings" pitchFamily="2" charset="2"/>
                <a:buChar char="v"/>
              </a:pPr>
              <a:r>
                <a:rPr lang="en-US" sz="2000" b="1" dirty="0" smtClean="0">
                  <a:solidFill>
                    <a:srgbClr val="7030A0"/>
                  </a:solidFill>
                  <a:latin typeface="+mn-lt"/>
                </a:rPr>
                <a:t>Display the area and circumference of the circle.</a:t>
              </a:r>
            </a:p>
          </p:txBody>
        </p:sp>
      </p:grpSp>
      <p:pic>
        <p:nvPicPr>
          <p:cNvPr id="13" name="Picture 12" descr="OFC09_Mary+Friends_001.jpg"/>
          <p:cNvPicPr>
            <a:picLocks noChangeAspect="1"/>
          </p:cNvPicPr>
          <p:nvPr/>
        </p:nvPicPr>
        <p:blipFill>
          <a:blip r:embed="rId3" cstate="print"/>
          <a:stretch>
            <a:fillRect/>
          </a:stretch>
        </p:blipFill>
        <p:spPr>
          <a:xfrm>
            <a:off x="5638800" y="1779325"/>
            <a:ext cx="3048000" cy="2209800"/>
          </a:xfrm>
          <a:prstGeom prst="roundRect">
            <a:avLst>
              <a:gd name="adj" fmla="val 4167"/>
            </a:avLst>
          </a:prstGeom>
          <a:solidFill>
            <a:srgbClr val="FFFFFF"/>
          </a:solidFill>
          <a:ln w="38100" cap="sq">
            <a:solidFill>
              <a:srgbClr val="FFBD5D"/>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Rounded Rectangle 2"/>
          <p:cNvSpPr/>
          <p:nvPr/>
        </p:nvSpPr>
        <p:spPr>
          <a:xfrm>
            <a:off x="5401962" y="4267200"/>
            <a:ext cx="3589638" cy="1905000"/>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FFFF00"/>
                </a:solidFill>
              </a:rPr>
              <a:t>You can use the following formulas for calculation:</a:t>
            </a:r>
          </a:p>
          <a:p>
            <a:endParaRPr lang="en-US" b="1" dirty="0">
              <a:solidFill>
                <a:srgbClr val="FFFF00"/>
              </a:solidFill>
            </a:endParaRPr>
          </a:p>
          <a:p>
            <a:r>
              <a:rPr lang="en-US" b="1" dirty="0">
                <a:solidFill>
                  <a:srgbClr val="FFFF00"/>
                </a:solidFill>
              </a:rPr>
              <a:t>radius = diameter / 2</a:t>
            </a:r>
          </a:p>
          <a:p>
            <a:r>
              <a:rPr lang="en-US" b="1" dirty="0">
                <a:solidFill>
                  <a:srgbClr val="FFFF00"/>
                </a:solidFill>
              </a:rPr>
              <a:t>area = (3.14) * radius * radius</a:t>
            </a:r>
          </a:p>
          <a:p>
            <a:r>
              <a:rPr lang="en-US" b="1" dirty="0">
                <a:solidFill>
                  <a:srgbClr val="FFFF00"/>
                </a:solidFill>
              </a:rPr>
              <a:t>circumference = (3.14) * 2 * radius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fltVal val="0"/>
                                          </p:val>
                                        </p:tav>
                                        <p:tav tm="100000">
                                          <p:val>
                                            <p:strVal val="#ppt_w"/>
                                          </p:val>
                                        </p:tav>
                                      </p:tavLst>
                                    </p:anim>
                                    <p:anim calcmode="lin" valueType="num">
                                      <p:cBhvr>
                                        <p:cTn id="27" dur="1000" fill="hold"/>
                                        <p:tgtEl>
                                          <p:spTgt spid="11"/>
                                        </p:tgtEl>
                                        <p:attrNameLst>
                                          <p:attrName>ppt_h</p:attrName>
                                        </p:attrNameLst>
                                      </p:cBhvr>
                                      <p:tavLst>
                                        <p:tav tm="0">
                                          <p:val>
                                            <p:fltVal val="0"/>
                                          </p:val>
                                        </p:tav>
                                        <p:tav tm="100000">
                                          <p:val>
                                            <p:strVal val="#ppt_h"/>
                                          </p:val>
                                        </p:tav>
                                      </p:tavLst>
                                    </p:anim>
                                    <p:anim calcmode="lin" valueType="num">
                                      <p:cBhvr>
                                        <p:cTn id="28"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28600" y="1371600"/>
          <a:ext cx="8686800" cy="4998720"/>
        </p:xfrm>
        <a:graphic>
          <a:graphicData uri="http://schemas.openxmlformats.org/drawingml/2006/table">
            <a:tbl>
              <a:tblPr firstRow="1" bandRow="1">
                <a:tableStyleId>{5C22544A-7EE6-4342-B048-85BDC9FD1C3A}</a:tableStyleId>
              </a:tblPr>
              <a:tblGrid>
                <a:gridCol w="8686800"/>
              </a:tblGrid>
              <a:tr h="1005840">
                <a:tc>
                  <a:txBody>
                    <a:bodyPr/>
                    <a:lstStyle/>
                    <a:p>
                      <a:pPr algn="ctr"/>
                      <a:r>
                        <a:rPr lang="en-GB" sz="4800" u="none" dirty="0" smtClean="0">
                          <a:solidFill>
                            <a:srgbClr val="002060"/>
                          </a:solidFill>
                          <a:latin typeface="Comic Sans MS" pitchFamily="66" charset="0"/>
                          <a:cs typeface="Arial" pitchFamily="34" charset="0"/>
                        </a:rPr>
                        <a:t>Consolidate – Exit ticket</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870960">
                <a:tc>
                  <a:txBody>
                    <a:bodyPr/>
                    <a:lstStyle/>
                    <a:p>
                      <a:pPr marL="457200" indent="-457200" algn="ctr">
                        <a:buNone/>
                      </a:pPr>
                      <a:endParaRPr lang="en-GB" sz="3200" b="0" u="none" dirty="0" smtClean="0">
                        <a:solidFill>
                          <a:srgbClr val="002060"/>
                        </a:solidFill>
                        <a:latin typeface="Comic Sans MS" pitchFamily="66" charset="0"/>
                        <a:cs typeface="Arial" pitchFamily="34" charset="0"/>
                      </a:endParaRPr>
                    </a:p>
                    <a:p>
                      <a:pPr marL="0" indent="0" algn="ctr">
                        <a:buNone/>
                      </a:pPr>
                      <a:r>
                        <a:rPr lang="en-GB" sz="3200" b="1" u="none" dirty="0" smtClean="0">
                          <a:solidFill>
                            <a:srgbClr val="00B050"/>
                          </a:solidFill>
                          <a:latin typeface="Comic Sans MS" pitchFamily="66" charset="0"/>
                          <a:cs typeface="Arial" pitchFamily="34" charset="0"/>
                        </a:rPr>
                        <a:t>WWW</a:t>
                      </a:r>
                      <a:r>
                        <a:rPr lang="en-GB" sz="3200" b="0" u="none" dirty="0" smtClean="0">
                          <a:solidFill>
                            <a:srgbClr val="002060"/>
                          </a:solidFill>
                          <a:latin typeface="Comic Sans MS" pitchFamily="66" charset="0"/>
                          <a:cs typeface="Arial" pitchFamily="34" charset="0"/>
                        </a:rPr>
                        <a:t> - One thing you learned</a:t>
                      </a:r>
                      <a:r>
                        <a:rPr lang="en-GB" sz="3200" b="0" u="none" baseline="0" dirty="0" smtClean="0">
                          <a:solidFill>
                            <a:srgbClr val="002060"/>
                          </a:solidFill>
                          <a:latin typeface="Comic Sans MS" pitchFamily="66" charset="0"/>
                          <a:cs typeface="Arial" pitchFamily="34" charset="0"/>
                        </a:rPr>
                        <a:t> today? </a:t>
                      </a:r>
                    </a:p>
                    <a:p>
                      <a:pPr marL="0" indent="0" algn="ctr">
                        <a:buNone/>
                      </a:pPr>
                      <a:r>
                        <a:rPr lang="en-GB" sz="3200" b="0" u="none" baseline="0" dirty="0" smtClean="0">
                          <a:solidFill>
                            <a:srgbClr val="002060"/>
                          </a:solidFill>
                          <a:latin typeface="Comic Sans MS" pitchFamily="66" charset="0"/>
                          <a:cs typeface="Arial" pitchFamily="34" charset="0"/>
                        </a:rPr>
                        <a:t>Or</a:t>
                      </a:r>
                    </a:p>
                    <a:p>
                      <a:pPr marL="0" indent="0" algn="ctr">
                        <a:buNone/>
                      </a:pPr>
                      <a:r>
                        <a:rPr lang="en-GB" sz="3200" b="0" u="none" baseline="0" dirty="0" smtClean="0">
                          <a:solidFill>
                            <a:srgbClr val="002060"/>
                          </a:solidFill>
                          <a:latin typeface="Comic Sans MS" pitchFamily="66" charset="0"/>
                          <a:cs typeface="Arial" pitchFamily="34" charset="0"/>
                        </a:rPr>
                        <a:t> One thing you enjoyed today?</a:t>
                      </a:r>
                    </a:p>
                    <a:p>
                      <a:pPr marL="0" indent="0" algn="ctr">
                        <a:buNone/>
                      </a:pPr>
                      <a:r>
                        <a:rPr lang="en-GB" sz="3200" b="1" u="none" baseline="0" dirty="0" smtClean="0">
                          <a:solidFill>
                            <a:srgbClr val="FF0000"/>
                          </a:solidFill>
                          <a:latin typeface="Comic Sans MS" pitchFamily="66" charset="0"/>
                          <a:cs typeface="Arial" pitchFamily="34" charset="0"/>
                        </a:rPr>
                        <a:t>EBI</a:t>
                      </a:r>
                      <a:r>
                        <a:rPr lang="en-GB" sz="3200" b="0" u="none" baseline="0" dirty="0" smtClean="0">
                          <a:solidFill>
                            <a:srgbClr val="002060"/>
                          </a:solidFill>
                          <a:latin typeface="Comic Sans MS" pitchFamily="66" charset="0"/>
                          <a:cs typeface="Arial" pitchFamily="34" charset="0"/>
                        </a:rPr>
                        <a:t> – One thing you could do better </a:t>
                      </a:r>
                    </a:p>
                    <a:p>
                      <a:pPr marL="0" indent="0" algn="ctr">
                        <a:buNone/>
                      </a:pPr>
                      <a:r>
                        <a:rPr lang="en-GB" sz="3200" b="0" u="none" baseline="0" dirty="0" smtClean="0">
                          <a:solidFill>
                            <a:srgbClr val="002060"/>
                          </a:solidFill>
                          <a:latin typeface="Comic Sans MS" pitchFamily="66" charset="0"/>
                          <a:cs typeface="Arial" pitchFamily="34" charset="0"/>
                        </a:rPr>
                        <a:t>Or</a:t>
                      </a:r>
                    </a:p>
                    <a:p>
                      <a:pPr marL="0" indent="0" algn="ctr">
                        <a:buNone/>
                      </a:pPr>
                      <a:r>
                        <a:rPr lang="en-GB" sz="3200" b="0" u="none" baseline="0" dirty="0" smtClean="0">
                          <a:solidFill>
                            <a:srgbClr val="002060"/>
                          </a:solidFill>
                          <a:latin typeface="Comic Sans MS" pitchFamily="66" charset="0"/>
                          <a:cs typeface="Arial" pitchFamily="34" charset="0"/>
                        </a:rPr>
                        <a:t>One thing you will need help with next lesson?</a:t>
                      </a:r>
                      <a:endParaRPr lang="en-GB" sz="3200" b="0" u="none" dirty="0" smtClean="0">
                        <a:solidFill>
                          <a:srgbClr val="002060"/>
                        </a:solidFill>
                        <a:latin typeface="Comic Sans MS" pitchFamily="66" charset="0"/>
                        <a:cs typeface="Arial" pitchFamily="34" charset="0"/>
                      </a:endParaRP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Tuesday, February 03, 2015</a:t>
            </a:fld>
            <a:endParaRPr lang="en-GB" b="1" dirty="0"/>
          </a:p>
        </p:txBody>
      </p:sp>
    </p:spTree>
    <p:extLst>
      <p:ext uri="{BB962C8B-B14F-4D97-AF65-F5344CB8AC3E}">
        <p14:creationId xmlns:p14="http://schemas.microsoft.com/office/powerpoint/2010/main" xmlns="" val="312000715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25939807"/>
              </p:ext>
            </p:extLst>
          </p:nvPr>
        </p:nvGraphicFramePr>
        <p:xfrm>
          <a:off x="228600" y="1371600"/>
          <a:ext cx="8686800" cy="4876800"/>
        </p:xfrm>
        <a:graphic>
          <a:graphicData uri="http://schemas.openxmlformats.org/drawingml/2006/table">
            <a:tbl>
              <a:tblPr firstRow="1" bandRow="1">
                <a:tableStyleId>{5C22544A-7EE6-4342-B048-85BDC9FD1C3A}</a:tableStyleId>
              </a:tblPr>
              <a:tblGrid>
                <a:gridCol w="8686800"/>
              </a:tblGrid>
              <a:tr h="1005840">
                <a:tc>
                  <a:txBody>
                    <a:bodyPr/>
                    <a:lstStyle/>
                    <a:p>
                      <a:pPr algn="ctr"/>
                      <a:r>
                        <a:rPr lang="en-GB" sz="4800" u="none" dirty="0" smtClean="0">
                          <a:solidFill>
                            <a:srgbClr val="002060"/>
                          </a:solidFill>
                          <a:latin typeface="Comic Sans MS" pitchFamily="66" charset="0"/>
                          <a:cs typeface="Arial" pitchFamily="34" charset="0"/>
                        </a:rPr>
                        <a:t>Homework -  This</a:t>
                      </a:r>
                      <a:r>
                        <a:rPr lang="en-GB" sz="4800" u="none" baseline="0" dirty="0" smtClean="0">
                          <a:solidFill>
                            <a:srgbClr val="002060"/>
                          </a:solidFill>
                          <a:latin typeface="Comic Sans MS" pitchFamily="66" charset="0"/>
                          <a:cs typeface="Arial" pitchFamily="34" charset="0"/>
                        </a:rPr>
                        <a:t> Week </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870960">
                <a:tc>
                  <a:txBody>
                    <a:bodyPr/>
                    <a:lstStyle/>
                    <a:p>
                      <a:pPr marL="457200" indent="-457200" algn="ctr">
                        <a:buNone/>
                      </a:pPr>
                      <a:r>
                        <a:rPr lang="en-GB" sz="3200" b="0" u="none" dirty="0" smtClean="0">
                          <a:solidFill>
                            <a:srgbClr val="002060"/>
                          </a:solidFill>
                          <a:latin typeface="Comic Sans MS" pitchFamily="66" charset="0"/>
                          <a:cs typeface="Arial" pitchFamily="34" charset="0"/>
                        </a:rPr>
                        <a:t>Write</a:t>
                      </a:r>
                      <a:r>
                        <a:rPr lang="en-GB" sz="3200" b="0" u="none" baseline="0" dirty="0" smtClean="0">
                          <a:solidFill>
                            <a:srgbClr val="002060"/>
                          </a:solidFill>
                          <a:latin typeface="Comic Sans MS" pitchFamily="66" charset="0"/>
                          <a:cs typeface="Arial" pitchFamily="34" charset="0"/>
                        </a:rPr>
                        <a:t> your homework in your planner – it’s due next week</a:t>
                      </a:r>
                    </a:p>
                    <a:p>
                      <a:pPr marL="457200" indent="-457200" algn="ctr">
                        <a:buNone/>
                      </a:pPr>
                      <a:endParaRPr lang="en-GB" sz="3200" b="0" u="none" baseline="0" dirty="0" smtClean="0">
                        <a:solidFill>
                          <a:srgbClr val="002060"/>
                        </a:solidFill>
                        <a:latin typeface="Comic Sans MS" pitchFamily="66" charset="0"/>
                        <a:cs typeface="Arial" pitchFamily="34" charset="0"/>
                      </a:endParaRPr>
                    </a:p>
                    <a:p>
                      <a:pPr marL="457200" indent="-457200" algn="ctr">
                        <a:buNone/>
                      </a:pPr>
                      <a:r>
                        <a:rPr lang="en-GB" sz="3200" b="0" u="none" baseline="0" dirty="0" smtClean="0">
                          <a:solidFill>
                            <a:srgbClr val="002060"/>
                          </a:solidFill>
                          <a:latin typeface="Comic Sans MS" pitchFamily="66" charset="0"/>
                          <a:cs typeface="Arial" pitchFamily="34" charset="0"/>
                        </a:rPr>
                        <a:t>Questions on variables</a:t>
                      </a:r>
                      <a:endParaRPr lang="en-GB" sz="3200" b="0" u="none" dirty="0" smtClean="0">
                        <a:solidFill>
                          <a:srgbClr val="002060"/>
                        </a:solidFill>
                        <a:latin typeface="Comic Sans MS" pitchFamily="66" charset="0"/>
                        <a:cs typeface="Arial" pitchFamily="34" charset="0"/>
                      </a:endParaRP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Tuesday, February 03, 2015</a:t>
            </a:fld>
            <a:endParaRPr lang="en-GB" b="1" dirty="0"/>
          </a:p>
        </p:txBody>
      </p:sp>
    </p:spTree>
    <p:extLst>
      <p:ext uri="{BB962C8B-B14F-4D97-AF65-F5344CB8AC3E}">
        <p14:creationId xmlns:p14="http://schemas.microsoft.com/office/powerpoint/2010/main" xmlns="" val="173349475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122604285"/>
              </p:ext>
            </p:extLst>
          </p:nvPr>
        </p:nvGraphicFramePr>
        <p:xfrm>
          <a:off x="228600" y="1371600"/>
          <a:ext cx="8686800" cy="4648200"/>
        </p:xfrm>
        <a:graphic>
          <a:graphicData uri="http://schemas.openxmlformats.org/drawingml/2006/table">
            <a:tbl>
              <a:tblPr firstRow="1" bandRow="1">
                <a:tableStyleId>{5C22544A-7EE6-4342-B048-85BDC9FD1C3A}</a:tableStyleId>
              </a:tblPr>
              <a:tblGrid>
                <a:gridCol w="8686800"/>
              </a:tblGrid>
              <a:tr h="1061527">
                <a:tc>
                  <a:txBody>
                    <a:bodyPr/>
                    <a:lstStyle/>
                    <a:p>
                      <a:pPr algn="ctr"/>
                      <a:r>
                        <a:rPr lang="en-GB" sz="4800" u="none" dirty="0" smtClean="0">
                          <a:solidFill>
                            <a:srgbClr val="002060"/>
                          </a:solidFill>
                          <a:latin typeface="Comic Sans MS" pitchFamily="66" charset="0"/>
                          <a:cs typeface="Arial" pitchFamily="34" charset="0"/>
                        </a:rPr>
                        <a:t>The BIG picture</a:t>
                      </a:r>
                      <a:endParaRPr lang="en-GB" sz="4800" u="none" dirty="0">
                        <a:solidFill>
                          <a:srgbClr val="002060"/>
                        </a:solidFill>
                        <a:latin typeface="Comic Sans MS" pitchFamily="66" charset="0"/>
                        <a:cs typeface="Arial" pitchFamily="34" charset="0"/>
                      </a:endParaRPr>
                    </a:p>
                  </a:txBody>
                  <a:tcPr>
                    <a:solidFill>
                      <a:schemeClr val="accent5">
                        <a:lumMod val="20000"/>
                        <a:lumOff val="80000"/>
                      </a:schemeClr>
                    </a:solidFill>
                  </a:tcPr>
                </a:tc>
              </a:tr>
              <a:tr h="3586673">
                <a:tc>
                  <a:txBody>
                    <a:bodyPr/>
                    <a:lstStyle/>
                    <a:p>
                      <a:pPr marL="457200" indent="-457200" algn="l">
                        <a:buNone/>
                      </a:pPr>
                      <a:r>
                        <a:rPr lang="en-GB" sz="2600" b="1" u="none" dirty="0" smtClean="0">
                          <a:solidFill>
                            <a:srgbClr val="002060"/>
                          </a:solidFill>
                          <a:latin typeface="+mj-lt"/>
                          <a:cs typeface="Arial" pitchFamily="34" charset="0"/>
                        </a:rPr>
                        <a:t>1. Learning</a:t>
                      </a:r>
                      <a:r>
                        <a:rPr lang="en-GB" sz="2600" b="1" u="none" baseline="0" dirty="0" smtClean="0">
                          <a:solidFill>
                            <a:srgbClr val="002060"/>
                          </a:solidFill>
                          <a:latin typeface="+mj-lt"/>
                          <a:cs typeface="Arial" pitchFamily="34" charset="0"/>
                        </a:rPr>
                        <a:t> how to program/code.</a:t>
                      </a:r>
                    </a:p>
                    <a:p>
                      <a:pPr marL="457200" marR="0" indent="-457200" algn="l" defTabSz="914400" rtl="0" eaLnBrk="1" fontAlgn="auto" latinLnBrk="0" hangingPunct="1">
                        <a:lnSpc>
                          <a:spcPct val="100000"/>
                        </a:lnSpc>
                        <a:spcBef>
                          <a:spcPts val="0"/>
                        </a:spcBef>
                        <a:spcAft>
                          <a:spcPts val="0"/>
                        </a:spcAft>
                        <a:buClrTx/>
                        <a:buSzTx/>
                        <a:buFontTx/>
                        <a:buNone/>
                        <a:tabLst/>
                        <a:defRPr/>
                      </a:pPr>
                      <a:r>
                        <a:rPr lang="en-GB" sz="2600" b="0" i="0" kern="1200" dirty="0" smtClean="0">
                          <a:solidFill>
                            <a:schemeClr val="dk1"/>
                          </a:solidFill>
                          <a:effectLst/>
                          <a:latin typeface="+mj-lt"/>
                          <a:ea typeface="+mn-ea"/>
                          <a:cs typeface="+mn-cs"/>
                        </a:rPr>
                        <a:t>Learning code empowers you to do many things you wouldn’t</a:t>
                      </a:r>
                      <a:r>
                        <a:rPr lang="en-GB" sz="2600" b="0" i="0" kern="1200" baseline="0" dirty="0" smtClean="0">
                          <a:solidFill>
                            <a:schemeClr val="dk1"/>
                          </a:solidFill>
                          <a:effectLst/>
                          <a:latin typeface="+mj-lt"/>
                          <a:ea typeface="+mn-ea"/>
                          <a:cs typeface="+mn-cs"/>
                        </a:rPr>
                        <a:t> </a:t>
                      </a:r>
                      <a:r>
                        <a:rPr lang="en-GB" sz="2600" b="0" i="0" kern="1200" dirty="0" smtClean="0">
                          <a:solidFill>
                            <a:schemeClr val="dk1"/>
                          </a:solidFill>
                          <a:effectLst/>
                          <a:latin typeface="+mj-lt"/>
                          <a:ea typeface="+mn-ea"/>
                          <a:cs typeface="+mn-cs"/>
                        </a:rPr>
                        <a:t>otherwise be able to do.</a:t>
                      </a:r>
                    </a:p>
                    <a:p>
                      <a:pPr marL="457200" indent="-457200" algn="l">
                        <a:buNone/>
                      </a:pPr>
                      <a:r>
                        <a:rPr lang="en-GB" sz="2600" b="1" u="none" baseline="0" dirty="0" smtClean="0">
                          <a:solidFill>
                            <a:srgbClr val="002060"/>
                          </a:solidFill>
                          <a:latin typeface="+mj-lt"/>
                          <a:cs typeface="Arial" pitchFamily="34" charset="0"/>
                        </a:rPr>
                        <a:t>2. Learning a new computing language</a:t>
                      </a:r>
                      <a:r>
                        <a:rPr lang="en-GB" sz="2600" b="0" u="none" baseline="0" dirty="0" smtClean="0">
                          <a:solidFill>
                            <a:srgbClr val="002060"/>
                          </a:solidFill>
                          <a:latin typeface="+mj-lt"/>
                          <a:cs typeface="Arial" pitchFamily="34" charset="0"/>
                        </a:rPr>
                        <a:t>.</a:t>
                      </a:r>
                    </a:p>
                    <a:p>
                      <a:pPr algn="l"/>
                      <a:r>
                        <a:rPr lang="en-GB" sz="2600" b="0" i="0" kern="1200" dirty="0" smtClean="0">
                          <a:solidFill>
                            <a:schemeClr val="dk1"/>
                          </a:solidFill>
                          <a:effectLst/>
                          <a:latin typeface="+mj-lt"/>
                          <a:ea typeface="+mn-ea"/>
                          <a:cs typeface="+mn-cs"/>
                        </a:rPr>
                        <a:t>You can hand-craft your own website, become a programmer or even start a business.</a:t>
                      </a:r>
                    </a:p>
                    <a:p>
                      <a:pPr algn="l"/>
                      <a:r>
                        <a:rPr lang="en-GB" sz="2600" b="0" i="0" kern="1200" dirty="0" smtClean="0">
                          <a:solidFill>
                            <a:schemeClr val="dk1"/>
                          </a:solidFill>
                          <a:effectLst/>
                          <a:latin typeface="+mj-lt"/>
                          <a:ea typeface="+mn-ea"/>
                          <a:cs typeface="+mn-cs"/>
                        </a:rPr>
                        <a:t>Most importantly, you can understand the technology shaping your world.</a:t>
                      </a:r>
                    </a:p>
                  </a:txBody>
                  <a:tcPr>
                    <a:solidFill>
                      <a:schemeClr val="accent5">
                        <a:lumMod val="20000"/>
                        <a:lumOff val="80000"/>
                      </a:schemeClr>
                    </a:solidFill>
                  </a:tcPr>
                </a:tc>
              </a:tr>
            </a:tbl>
          </a:graphicData>
        </a:graphic>
      </p:graphicFrame>
      <p:sp>
        <p:nvSpPr>
          <p:cNvPr id="4" name="Date Placeholder 1"/>
          <p:cNvSpPr>
            <a:spLocks noGrp="1"/>
          </p:cNvSpPr>
          <p:nvPr>
            <p:ph type="dt" sz="half" idx="10"/>
          </p:nvPr>
        </p:nvSpPr>
        <p:spPr>
          <a:xfrm>
            <a:off x="5791200" y="228600"/>
            <a:ext cx="3352800" cy="365125"/>
          </a:xfrm>
        </p:spPr>
        <p:txBody>
          <a:bodyPr/>
          <a:lstStyle/>
          <a:p>
            <a:pPr>
              <a:defRPr/>
            </a:pPr>
            <a:fld id="{176296C8-2950-42D6-A174-C53F5189270F}" type="datetime2">
              <a:rPr lang="en-US" sz="1800" b="1" smtClean="0"/>
              <a:pPr>
                <a:defRPr/>
              </a:pPr>
              <a:t>Tuesday, February 03, 2015</a:t>
            </a:fld>
            <a:endParaRPr lang="en-GB" b="1" dirty="0"/>
          </a:p>
        </p:txBody>
      </p:sp>
    </p:spTree>
    <p:extLst>
      <p:ext uri="{BB962C8B-B14F-4D97-AF65-F5344CB8AC3E}">
        <p14:creationId xmlns:p14="http://schemas.microsoft.com/office/powerpoint/2010/main" xmlns="" val="63302037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52400" y="914400"/>
            <a:ext cx="8382000" cy="4953000"/>
          </a:xfrm>
          <a:prstGeom prst="roundRect">
            <a:avLst>
              <a:gd name="adj" fmla="val 22799"/>
            </a:avLst>
          </a:prstGeom>
          <a:ln/>
        </p:spPr>
        <p:style>
          <a:lnRef idx="1">
            <a:schemeClr val="accent4"/>
          </a:lnRef>
          <a:fillRef idx="2">
            <a:schemeClr val="accent4"/>
          </a:fillRef>
          <a:effectRef idx="1">
            <a:schemeClr val="accent4"/>
          </a:effectRef>
          <a:fontRef idx="minor">
            <a:schemeClr val="dk1"/>
          </a:fontRef>
        </p:style>
        <p:txBody>
          <a:bodyPr anchor="ctr"/>
          <a:lstStyle/>
          <a:p>
            <a:pPr marL="568325" lvl="1" indent="-457200" fontAlgn="auto">
              <a:spcBef>
                <a:spcPts val="1800"/>
              </a:spcBef>
              <a:spcAft>
                <a:spcPts val="600"/>
              </a:spcAft>
              <a:buFont typeface="+mj-lt"/>
              <a:buAutoNum type="arabicPeriod"/>
              <a:defRPr/>
            </a:pPr>
            <a:r>
              <a:rPr lang="en-US" sz="3200" dirty="0" smtClean="0"/>
              <a:t>Write </a:t>
            </a:r>
            <a:r>
              <a:rPr lang="en-US" sz="3200" dirty="0"/>
              <a:t>statements </a:t>
            </a:r>
            <a:r>
              <a:rPr lang="en-US" sz="3200" dirty="0" smtClean="0"/>
              <a:t>for programs in Small Basic.</a:t>
            </a:r>
            <a:endParaRPr lang="en-US" sz="3200" dirty="0"/>
          </a:p>
          <a:p>
            <a:pPr marL="568325" lvl="1" indent="-457200" fontAlgn="auto">
              <a:spcBef>
                <a:spcPts val="600"/>
              </a:spcBef>
              <a:spcAft>
                <a:spcPts val="600"/>
              </a:spcAft>
              <a:buFont typeface="+mj-lt"/>
              <a:buAutoNum type="arabicPeriod"/>
              <a:defRPr/>
            </a:pPr>
            <a:r>
              <a:rPr lang="en-US" sz="3200" dirty="0" smtClean="0"/>
              <a:t>Change </a:t>
            </a:r>
            <a:r>
              <a:rPr lang="en-US" sz="3200" dirty="0"/>
              <a:t>various properties of the </a:t>
            </a:r>
            <a:r>
              <a:rPr lang="en-US" sz="3200" b="1" dirty="0" err="1"/>
              <a:t>TextWindow</a:t>
            </a:r>
            <a:r>
              <a:rPr lang="en-US" sz="3200" dirty="0"/>
              <a:t> </a:t>
            </a:r>
            <a:r>
              <a:rPr lang="en-US" sz="3200" dirty="0" smtClean="0"/>
              <a:t>object, such as its title and its location.</a:t>
            </a:r>
            <a:endParaRPr lang="en-US" sz="3200" dirty="0"/>
          </a:p>
          <a:p>
            <a:pPr marL="568325" lvl="1" indent="-457200" fontAlgn="auto">
              <a:spcBef>
                <a:spcPts val="600"/>
              </a:spcBef>
              <a:spcAft>
                <a:spcPts val="600"/>
              </a:spcAft>
              <a:buFont typeface="+mj-lt"/>
              <a:buAutoNum type="arabicPeriod"/>
              <a:defRPr/>
            </a:pPr>
            <a:r>
              <a:rPr lang="en-US" sz="3200" dirty="0" smtClean="0"/>
              <a:t>Use various </a:t>
            </a:r>
            <a:r>
              <a:rPr lang="en-US" sz="3200" dirty="0"/>
              <a:t>operations </a:t>
            </a:r>
            <a:r>
              <a:rPr lang="en-US" sz="3200" dirty="0" smtClean="0"/>
              <a:t>of </a:t>
            </a:r>
            <a:r>
              <a:rPr lang="en-US" sz="3200" dirty="0"/>
              <a:t>the </a:t>
            </a:r>
            <a:r>
              <a:rPr lang="en-US" sz="3200" b="1" dirty="0" err="1"/>
              <a:t>TextWindow</a:t>
            </a:r>
            <a:r>
              <a:rPr lang="en-US" sz="3200" dirty="0"/>
              <a:t> </a:t>
            </a:r>
            <a:r>
              <a:rPr lang="en-US" sz="3200" dirty="0" smtClean="0"/>
              <a:t>object, such as </a:t>
            </a:r>
            <a:r>
              <a:rPr lang="en-US" sz="3200" b="1" dirty="0" smtClean="0"/>
              <a:t>Show</a:t>
            </a:r>
            <a:r>
              <a:rPr lang="en-US" sz="3200" dirty="0" smtClean="0"/>
              <a:t> and </a:t>
            </a:r>
            <a:r>
              <a:rPr lang="en-US" sz="3200" b="1" dirty="0" err="1" smtClean="0"/>
              <a:t>WriteLine</a:t>
            </a:r>
            <a:r>
              <a:rPr lang="en-US" sz="3200" dirty="0" smtClean="0"/>
              <a:t>.</a:t>
            </a:r>
            <a:endParaRPr lang="en-US" sz="3600" b="1" dirty="0">
              <a:solidFill>
                <a:srgbClr val="C00000"/>
              </a:solidFill>
            </a:endParaRPr>
          </a:p>
        </p:txBody>
      </p:sp>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Where are we so far…</a:t>
            </a:r>
            <a:endParaRPr lang="en-US" sz="2400" b="1" dirty="0">
              <a:latin typeface="+mj-lt"/>
            </a:endParaRPr>
          </a:p>
        </p:txBody>
      </p:sp>
    </p:spTree>
    <p:extLst>
      <p:ext uri="{BB962C8B-B14F-4D97-AF65-F5344CB8AC3E}">
        <p14:creationId xmlns:p14="http://schemas.microsoft.com/office/powerpoint/2010/main" xmlns="" val="28541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900" decel="100000" fill="hold"/>
                                        <p:tgtEl>
                                          <p:spTgt spid="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3600" dirty="0">
                <a:latin typeface="+mj-lt"/>
              </a:endParaRPr>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j-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Variables</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a:t>
            </a:r>
            <a:r>
              <a:rPr lang="en-US" b="1" smtClean="0">
                <a:solidFill>
                  <a:srgbClr val="205D0B"/>
                </a:solidFill>
              </a:rPr>
              <a:t>this lesson: 1 </a:t>
            </a:r>
            <a:r>
              <a:rPr lang="en-US" b="1" dirty="0" smtClean="0">
                <a:solidFill>
                  <a:srgbClr val="205D0B"/>
                </a:solidFill>
              </a:rPr>
              <a:t>hour</a:t>
            </a:r>
            <a:endParaRPr lang="en-US" dirty="0">
              <a:solidFill>
                <a:srgbClr val="205D0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95249" y="578644"/>
            <a:ext cx="5867400" cy="762000"/>
            <a:chOff x="-6774131" y="972801"/>
            <a:chExt cx="5410200" cy="762000"/>
          </a:xfrm>
        </p:grpSpPr>
        <p:sp>
          <p:nvSpPr>
            <p:cNvPr id="9" name="Rounded Rectangle 8"/>
            <p:cNvSpPr/>
            <p:nvPr/>
          </p:nvSpPr>
          <p:spPr>
            <a:xfrm>
              <a:off x="-6774131" y="972801"/>
              <a:ext cx="5410200" cy="762000"/>
            </a:xfrm>
            <a:prstGeom prst="roundRect">
              <a:avLst/>
            </a:prstGeom>
            <a:no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200" dirty="0">
                <a:latin typeface="+mj-lt"/>
              </a:endParaRPr>
            </a:p>
          </p:txBody>
        </p:sp>
        <p:sp>
          <p:nvSpPr>
            <p:cNvPr id="16" name="TextBox 15"/>
            <p:cNvSpPr txBox="1"/>
            <p:nvPr/>
          </p:nvSpPr>
          <p:spPr>
            <a:xfrm>
              <a:off x="-6662800" y="1129843"/>
              <a:ext cx="5187538" cy="430887"/>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a:t>
              </a:r>
              <a:r>
                <a:rPr lang="en-US" sz="2200" b="1" dirty="0" smtClean="0">
                  <a:latin typeface="+mj-lt"/>
                </a:rPr>
                <a:t>will:</a:t>
              </a:r>
              <a:endParaRPr lang="en-US" sz="2200" b="1" dirty="0">
                <a:latin typeface="+mj-lt"/>
              </a:endParaRPr>
            </a:p>
          </p:txBody>
        </p:sp>
      </p:grpSp>
      <p:sp>
        <p:nvSpPr>
          <p:cNvPr id="6" name="Rounded Rectangle 5"/>
          <p:cNvSpPr/>
          <p:nvPr/>
        </p:nvSpPr>
        <p:spPr>
          <a:xfrm>
            <a:off x="381000" y="1447800"/>
            <a:ext cx="4953000" cy="685800"/>
          </a:xfrm>
          <a:prstGeom prst="roundRect">
            <a:avLst>
              <a:gd name="adj" fmla="val 50000"/>
            </a:avLst>
          </a:prstGeom>
          <a:solidFill>
            <a:srgbClr val="92D050"/>
          </a:solidFill>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pPr lvl="0"/>
            <a:r>
              <a:rPr lang="en-US" sz="2000" dirty="0" smtClean="0"/>
              <a:t>Be able to - Define </a:t>
            </a:r>
            <a:r>
              <a:rPr lang="en-US" sz="2000" dirty="0" smtClean="0"/>
              <a:t>and name a variable.</a:t>
            </a:r>
          </a:p>
          <a:p>
            <a:r>
              <a:rPr lang="en-US" sz="2000" b="1" dirty="0" smtClean="0">
                <a:solidFill>
                  <a:srgbClr val="C00000"/>
                </a:solidFill>
              </a:rPr>
              <a:t>	</a:t>
            </a:r>
            <a:endParaRPr lang="en-US" sz="2000" b="1" dirty="0">
              <a:solidFill>
                <a:srgbClr val="C00000"/>
              </a:solidFill>
            </a:endParaRPr>
          </a:p>
        </p:txBody>
      </p:sp>
      <p:sp>
        <p:nvSpPr>
          <p:cNvPr id="8" name="Rounded Rectangle 7"/>
          <p:cNvSpPr/>
          <p:nvPr/>
        </p:nvSpPr>
        <p:spPr>
          <a:xfrm>
            <a:off x="381000" y="2362200"/>
            <a:ext cx="4953000" cy="685800"/>
          </a:xfrm>
          <a:prstGeom prst="roundRect">
            <a:avLst>
              <a:gd name="adj" fmla="val 50000"/>
            </a:avLst>
          </a:prstGeom>
          <a:solidFill>
            <a:srgbClr val="FFC000"/>
          </a:solidFill>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pPr lvl="0"/>
            <a:r>
              <a:rPr lang="en-US" sz="2000" dirty="0" smtClean="0"/>
              <a:t>Use variables to store text or numbers.</a:t>
            </a:r>
          </a:p>
          <a:p>
            <a:r>
              <a:rPr lang="en-US" sz="2000" b="1" dirty="0">
                <a:solidFill>
                  <a:srgbClr val="C00000"/>
                </a:solidFill>
              </a:rPr>
              <a:t>	</a:t>
            </a:r>
          </a:p>
        </p:txBody>
      </p:sp>
      <p:sp>
        <p:nvSpPr>
          <p:cNvPr id="12" name="Rounded Rectangle 11"/>
          <p:cNvSpPr/>
          <p:nvPr/>
        </p:nvSpPr>
        <p:spPr>
          <a:xfrm>
            <a:off x="381000" y="3276600"/>
            <a:ext cx="4953000" cy="685800"/>
          </a:xfrm>
          <a:prstGeom prst="roundRect">
            <a:avLst>
              <a:gd name="adj" fmla="val 50000"/>
            </a:avLst>
          </a:prstGeom>
          <a:solidFill>
            <a:srgbClr val="7030A0"/>
          </a:solidFill>
          <a:ln/>
        </p:spPr>
        <p:style>
          <a:lnRef idx="1">
            <a:schemeClr val="accent4"/>
          </a:lnRef>
          <a:fillRef idx="2">
            <a:schemeClr val="accent4"/>
          </a:fillRef>
          <a:effectRef idx="1">
            <a:schemeClr val="accent4"/>
          </a:effectRef>
          <a:fontRef idx="minor">
            <a:schemeClr val="dk1"/>
          </a:fontRef>
        </p:style>
        <p:txBody>
          <a:bodyPr anchor="ctr"/>
          <a:lstStyle/>
          <a:p>
            <a:endParaRPr lang="en-US" sz="2000" dirty="0">
              <a:solidFill>
                <a:srgbClr val="C00000"/>
              </a:solidFill>
            </a:endParaRPr>
          </a:p>
          <a:p>
            <a:r>
              <a:rPr lang="en-US" sz="2000" b="1" dirty="0" smtClean="0">
                <a:solidFill>
                  <a:srgbClr val="FFFF00"/>
                </a:solidFill>
              </a:rPr>
              <a:t>Use arrays to store multiple values</a:t>
            </a:r>
            <a:r>
              <a:rPr lang="en-US" sz="2000" dirty="0" smtClean="0"/>
              <a:t>. </a:t>
            </a:r>
            <a:r>
              <a:rPr lang="en-US" sz="2000" dirty="0">
                <a:solidFill>
                  <a:srgbClr val="C00000"/>
                </a:solidFill>
              </a:rPr>
              <a:t>	</a:t>
            </a:r>
          </a:p>
        </p:txBody>
      </p:sp>
      <p:pic>
        <p:nvPicPr>
          <p:cNvPr id="14" name="Picture 13" descr="edu_sing3_8919_rgb.jpg"/>
          <p:cNvPicPr>
            <a:picLocks noChangeAspect="1"/>
          </p:cNvPicPr>
          <p:nvPr/>
        </p:nvPicPr>
        <p:blipFill>
          <a:blip r:embed="rId3" cstate="print"/>
          <a:stretch>
            <a:fillRect/>
          </a:stretch>
        </p:blipFill>
        <p:spPr>
          <a:xfrm>
            <a:off x="6123710" y="1828800"/>
            <a:ext cx="2410690" cy="3616036"/>
          </a:xfrm>
          <a:prstGeom prst="round2DiagRect">
            <a:avLst>
              <a:gd name="adj1" fmla="val 16667"/>
              <a:gd name="adj2" fmla="val 0"/>
            </a:avLst>
          </a:prstGeom>
          <a:ln w="57150" cap="sq">
            <a:solidFill>
              <a:schemeClr val="accent4">
                <a:lumMod val="75000"/>
              </a:schemeClr>
            </a:solidFill>
            <a:miter lim="800000"/>
          </a:ln>
          <a:effectLst>
            <a:outerShdw blurRad="254000" algn="tl" rotWithShape="0">
              <a:srgbClr val="000000">
                <a:alpha val="43000"/>
              </a:srgbClr>
            </a:outerShdw>
            <a:reflection blurRad="6350" stA="52000" endA="300" endPos="35000" dir="5400000" sy="-100000" algn="bl" rotWithShape="0"/>
          </a:effectLst>
        </p:spPr>
      </p:pic>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Learning Intention </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Calibri" pitchFamily="34" charset="0"/>
              </a:rPr>
              <a:t>Activate - What is a Variable?</a:t>
            </a:r>
            <a:endParaRPr lang="en-US" sz="2400" b="1" dirty="0">
              <a:latin typeface="+mj-lt"/>
            </a:endParaRPr>
          </a:p>
        </p:txBody>
      </p:sp>
      <p:sp>
        <p:nvSpPr>
          <p:cNvPr id="25" name="Rounded Rectangle 24"/>
          <p:cNvSpPr/>
          <p:nvPr/>
        </p:nvSpPr>
        <p:spPr bwMode="auto">
          <a:xfrm>
            <a:off x="3657600" y="2535002"/>
            <a:ext cx="5181600" cy="1221352"/>
          </a:xfrm>
          <a:prstGeom prst="roundRect">
            <a:avLst>
              <a:gd name="adj" fmla="val 22201"/>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27" name="Group 26"/>
          <p:cNvGrpSpPr/>
          <p:nvPr/>
        </p:nvGrpSpPr>
        <p:grpSpPr>
          <a:xfrm>
            <a:off x="200963" y="2506099"/>
            <a:ext cx="3237367" cy="1938991"/>
            <a:chOff x="5486400" y="1902406"/>
            <a:chExt cx="3384007" cy="2094111"/>
          </a:xfrm>
        </p:grpSpPr>
        <p:sp>
          <p:nvSpPr>
            <p:cNvPr id="28" name="Rounded Rectangle 27"/>
            <p:cNvSpPr/>
            <p:nvPr/>
          </p:nvSpPr>
          <p:spPr>
            <a:xfrm>
              <a:off x="5486400" y="1905000"/>
              <a:ext cx="3276600" cy="2052934"/>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9" name="TextBox 28"/>
            <p:cNvSpPr txBox="1">
              <a:spLocks noChangeArrowheads="1"/>
            </p:cNvSpPr>
            <p:nvPr/>
          </p:nvSpPr>
          <p:spPr bwMode="auto">
            <a:xfrm flipH="1">
              <a:off x="5608675" y="1902406"/>
              <a:ext cx="3261732" cy="2094111"/>
            </a:xfrm>
            <a:prstGeom prst="rect">
              <a:avLst/>
            </a:prstGeom>
            <a:noFill/>
            <a:ln w="9525">
              <a:noFill/>
              <a:miter lim="800000"/>
              <a:headEnd/>
              <a:tailEnd/>
            </a:ln>
          </p:spPr>
          <p:txBody>
            <a:bodyPr wrap="square">
              <a:spAutoFit/>
            </a:bodyPr>
            <a:lstStyle/>
            <a:p>
              <a:r>
                <a:rPr lang="en-US" sz="2000" dirty="0" smtClean="0">
                  <a:latin typeface="+mn-lt"/>
                </a:rPr>
                <a:t>In this example</a:t>
              </a:r>
              <a:r>
                <a:rPr lang="en-US" sz="2000" smtClean="0">
                  <a:latin typeface="+mn-lt"/>
                </a:rPr>
                <a:t>, your program asks </a:t>
              </a:r>
              <a:r>
                <a:rPr lang="en-US" sz="2000" dirty="0" smtClean="0">
                  <a:latin typeface="+mn-lt"/>
                </a:rPr>
                <a:t>the </a:t>
              </a:r>
              <a:r>
                <a:rPr lang="en-US" sz="2000" smtClean="0">
                  <a:latin typeface="+mn-lt"/>
                </a:rPr>
                <a:t>user to type </a:t>
              </a:r>
              <a:r>
                <a:rPr lang="en-US" sz="2000" dirty="0" smtClean="0">
                  <a:latin typeface="+mn-lt"/>
                </a:rPr>
                <a:t>his </a:t>
              </a:r>
              <a:r>
                <a:rPr lang="en-US" sz="2000" smtClean="0">
                  <a:latin typeface="+mn-lt"/>
                </a:rPr>
                <a:t>or her name. Your program uses a variable that is called "name“ to store the information.</a:t>
              </a:r>
              <a:endParaRPr lang="en-US" sz="2000" dirty="0" smtClean="0">
                <a:latin typeface="+mn-lt"/>
              </a:endParaRPr>
            </a:p>
          </p:txBody>
        </p:sp>
      </p:grpSp>
      <p:grpSp>
        <p:nvGrpSpPr>
          <p:cNvPr id="34" name="Group 33"/>
          <p:cNvGrpSpPr/>
          <p:nvPr/>
        </p:nvGrpSpPr>
        <p:grpSpPr>
          <a:xfrm>
            <a:off x="4876800" y="5105400"/>
            <a:ext cx="3970563" cy="1219200"/>
            <a:chOff x="5486400" y="2270760"/>
            <a:chExt cx="3281839" cy="1463040"/>
          </a:xfrm>
        </p:grpSpPr>
        <p:sp>
          <p:nvSpPr>
            <p:cNvPr id="35" name="Rounded Rectangle 34"/>
            <p:cNvSpPr/>
            <p:nvPr/>
          </p:nvSpPr>
          <p:spPr>
            <a:xfrm>
              <a:off x="5486400" y="2270760"/>
              <a:ext cx="3276600" cy="146304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36" name="TextBox 35"/>
            <p:cNvSpPr txBox="1">
              <a:spLocks noChangeArrowheads="1"/>
            </p:cNvSpPr>
            <p:nvPr/>
          </p:nvSpPr>
          <p:spPr bwMode="auto">
            <a:xfrm flipH="1">
              <a:off x="5556130" y="2392881"/>
              <a:ext cx="3212109" cy="1218796"/>
            </a:xfrm>
            <a:prstGeom prst="rect">
              <a:avLst/>
            </a:prstGeom>
            <a:noFill/>
            <a:ln w="9525">
              <a:noFill/>
              <a:miter lim="800000"/>
              <a:headEnd/>
              <a:tailEnd/>
            </a:ln>
          </p:spPr>
          <p:txBody>
            <a:bodyPr wrap="square">
              <a:spAutoFit/>
            </a:bodyPr>
            <a:lstStyle/>
            <a:p>
              <a:r>
                <a:rPr lang="en-US" sz="2000" dirty="0" smtClean="0">
                  <a:latin typeface="+mn-lt"/>
                </a:rPr>
                <a:t>When </a:t>
              </a:r>
              <a:r>
                <a:rPr lang="en-US" sz="2000" smtClean="0">
                  <a:latin typeface="+mn-lt"/>
                </a:rPr>
                <a:t>you run your </a:t>
              </a:r>
              <a:r>
                <a:rPr lang="en-US" sz="2000" dirty="0" smtClean="0">
                  <a:latin typeface="+mn-lt"/>
                </a:rPr>
                <a:t>program</a:t>
              </a:r>
              <a:r>
                <a:rPr lang="en-US" sz="2000" smtClean="0">
                  <a:latin typeface="+mn-lt"/>
                </a:rPr>
                <a:t>, it displays “Hello” and then the information in the variable.</a:t>
              </a:r>
              <a:endParaRPr lang="en-US" sz="2000" dirty="0" smtClean="0">
                <a:latin typeface="+mn-lt"/>
              </a:endParaRPr>
            </a:p>
          </p:txBody>
        </p:sp>
      </p:grpSp>
      <p:grpSp>
        <p:nvGrpSpPr>
          <p:cNvPr id="37" name="Group 15"/>
          <p:cNvGrpSpPr>
            <a:grpSpLocks/>
          </p:cNvGrpSpPr>
          <p:nvPr/>
        </p:nvGrpSpPr>
        <p:grpSpPr bwMode="auto">
          <a:xfrm>
            <a:off x="228600" y="685800"/>
            <a:ext cx="8763000" cy="1679378"/>
            <a:chOff x="228600" y="838200"/>
            <a:chExt cx="8763000" cy="1333819"/>
          </a:xfrm>
        </p:grpSpPr>
        <p:sp>
          <p:nvSpPr>
            <p:cNvPr id="38" name="Rounded Rectangle 37"/>
            <p:cNvSpPr/>
            <p:nvPr/>
          </p:nvSpPr>
          <p:spPr>
            <a:xfrm>
              <a:off x="228600" y="838200"/>
              <a:ext cx="8686800" cy="133381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39" name="TextBox 4"/>
            <p:cNvSpPr txBox="1">
              <a:spLocks noChangeArrowheads="1"/>
            </p:cNvSpPr>
            <p:nvPr/>
          </p:nvSpPr>
          <p:spPr bwMode="auto">
            <a:xfrm>
              <a:off x="304800" y="876452"/>
              <a:ext cx="8686800" cy="1295567"/>
            </a:xfrm>
            <a:prstGeom prst="rect">
              <a:avLst/>
            </a:prstGeom>
            <a:noFill/>
            <a:ln w="9525">
              <a:noFill/>
              <a:miter lim="800000"/>
              <a:headEnd/>
              <a:tailEnd/>
            </a:ln>
          </p:spPr>
          <p:txBody>
            <a:bodyPr wrap="square">
              <a:spAutoFit/>
            </a:bodyPr>
            <a:lstStyle/>
            <a:p>
              <a:r>
                <a:rPr lang="en-US" sz="2000" dirty="0" smtClean="0">
                  <a:latin typeface="+mn-lt"/>
                </a:rPr>
                <a:t>You can use a variable to store different kinds of information, such as text or a number. A variable can contain different values at different points in time. Most variables can contain only one value at a time. However, special variables, which are called </a:t>
              </a:r>
              <a:r>
                <a:rPr lang="en-US" sz="2000" dirty="0">
                  <a:latin typeface="+mn-lt"/>
                </a:rPr>
                <a:t>a</a:t>
              </a:r>
              <a:r>
                <a:rPr lang="en-US" sz="2000" dirty="0" smtClean="0">
                  <a:latin typeface="+mn-lt"/>
                </a:rPr>
                <a:t>rrays, can contain more than one value. Let’s look at a program in which you create a variable to store the user’s name. </a:t>
              </a:r>
            </a:p>
          </p:txBody>
        </p:sp>
      </p:gr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86200" y="2712721"/>
            <a:ext cx="4744734" cy="865914"/>
          </a:xfrm>
          <a:prstGeom prst="rect">
            <a:avLst/>
          </a:prstGeom>
          <a:noFill/>
          <a:ln>
            <a:noFill/>
          </a:ln>
          <a:effectLst>
            <a:glow rad="127000">
              <a:schemeClr val="bg1"/>
            </a:glow>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0" name="Rectangle 39"/>
          <p:cNvSpPr/>
          <p:nvPr/>
        </p:nvSpPr>
        <p:spPr>
          <a:xfrm>
            <a:off x="3886200" y="3061202"/>
            <a:ext cx="5334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p:cNvGrpSpPr/>
          <p:nvPr/>
        </p:nvGrpSpPr>
        <p:grpSpPr>
          <a:xfrm>
            <a:off x="4343400" y="3841811"/>
            <a:ext cx="4343400" cy="838200"/>
            <a:chOff x="228600" y="4267200"/>
            <a:chExt cx="4343400" cy="838200"/>
          </a:xfrm>
        </p:grpSpPr>
        <p:sp>
          <p:nvSpPr>
            <p:cNvPr id="22" name="Rounded Rectangle 21"/>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sz="2000" dirty="0">
                <a:solidFill>
                  <a:schemeClr val="tx1">
                    <a:lumMod val="85000"/>
                    <a:lumOff val="15000"/>
                  </a:schemeClr>
                </a:solidFill>
              </a:endParaRPr>
            </a:p>
          </p:txBody>
        </p:sp>
        <p:sp>
          <p:nvSpPr>
            <p:cNvPr id="23" name="TextBox 12"/>
            <p:cNvSpPr txBox="1">
              <a:spLocks noChangeArrowheads="1"/>
            </p:cNvSpPr>
            <p:nvPr/>
          </p:nvSpPr>
          <p:spPr bwMode="auto">
            <a:xfrm>
              <a:off x="228600" y="4546601"/>
              <a:ext cx="4343400" cy="40011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000" b="1" dirty="0">
                  <a:latin typeface="+mn-lt"/>
                </a:rPr>
                <a:t> </a:t>
              </a:r>
              <a:r>
                <a:rPr lang="en-US" sz="2000" b="1" dirty="0" smtClean="0">
                  <a:latin typeface="+mn-lt"/>
                </a:rPr>
                <a:t>Click </a:t>
              </a:r>
              <a:r>
                <a:rPr lang="en-US" sz="2000" b="1" dirty="0">
                  <a:latin typeface="+mn-lt"/>
                </a:rPr>
                <a:t>the               button on the </a:t>
              </a:r>
              <a:r>
                <a:rPr lang="en-US" sz="2000" b="1" dirty="0" smtClean="0">
                  <a:latin typeface="+mn-lt"/>
                </a:rPr>
                <a:t>toolbar.</a:t>
              </a:r>
              <a:endParaRPr lang="en-US" sz="2000" b="1" dirty="0">
                <a:latin typeface="+mn-lt"/>
              </a:endParaRPr>
            </a:p>
          </p:txBody>
        </p:sp>
        <p:pic>
          <p:nvPicPr>
            <p:cNvPr id="41" name="Picture 40" descr="Run button.JPG"/>
            <p:cNvPicPr>
              <a:picLocks noChangeAspect="1" noChangeArrowheads="1"/>
            </p:cNvPicPr>
            <p:nvPr/>
          </p:nvPicPr>
          <p:blipFill>
            <a:blip r:embed="rId4" cstate="print"/>
            <a:srcRect/>
            <a:stretch>
              <a:fillRect/>
            </a:stretch>
          </p:blipFill>
          <p:spPr bwMode="auto">
            <a:xfrm>
              <a:off x="1343024" y="4337050"/>
              <a:ext cx="714376" cy="698500"/>
            </a:xfrm>
            <a:prstGeom prst="rect">
              <a:avLst/>
            </a:prstGeom>
            <a:noFill/>
            <a:ln w="3175">
              <a:solidFill>
                <a:schemeClr val="tx1"/>
              </a:solidFill>
              <a:miter lim="800000"/>
              <a:headEnd/>
              <a:tailEnd/>
            </a:ln>
          </p:spPr>
        </p:pic>
      </p:grpSp>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28600" y="4521322"/>
            <a:ext cx="3874139" cy="18032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animScale>
                                      <p:cBhvr>
                                        <p:cTn id="15"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7"/>
                                        </p:tgtEl>
                                        <p:attrNameLst>
                                          <p:attrName>ppt_x</p:attrName>
                                          <p:attrName>ppt_y</p:attrName>
                                        </p:attrNameLst>
                                      </p:cBhvr>
                                    </p:animMotion>
                                    <p:animEffect transition="in" filter="fade">
                                      <p:cBhvr>
                                        <p:cTn id="17" dur="10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randombar(horizontal)">
                                      <p:cBhvr>
                                        <p:cTn id="22" dur="500"/>
                                        <p:tgtEl>
                                          <p:spTgt spid="2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randombar(horizontal)">
                                      <p:cBhvr>
                                        <p:cTn id="25" dur="500"/>
                                        <p:tgtEl>
                                          <p:spTgt spid="4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0-#ppt_w/2"/>
                                          </p:val>
                                        </p:tav>
                                        <p:tav tm="100000">
                                          <p:val>
                                            <p:strVal val="#ppt_x"/>
                                          </p:val>
                                        </p:tav>
                                      </p:tavLst>
                                    </p:anim>
                                    <p:anim calcmode="lin" valueType="num">
                                      <p:cBhvr additive="base">
                                        <p:cTn id="31" dur="500" fill="hold"/>
                                        <p:tgtEl>
                                          <p:spTgt spid="21"/>
                                        </p:tgtEl>
                                        <p:attrNameLst>
                                          <p:attrName>ppt_y</p:attrName>
                                        </p:attrNameLst>
                                      </p:cBhvr>
                                      <p:tavLst>
                                        <p:tav tm="0">
                                          <p:val>
                                            <p:strVal val="#ppt_y"/>
                                          </p:val>
                                        </p:tav>
                                        <p:tav tm="100000">
                                          <p:val>
                                            <p:strVal val="#ppt_y"/>
                                          </p:val>
                                        </p:tav>
                                      </p:tavLst>
                                    </p:anim>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b="1" dirty="0" smtClean="0">
                <a:latin typeface="+mj-lt"/>
              </a:rPr>
              <a:t> Demonstrate - How to Name a Variable? </a:t>
            </a:r>
            <a:br>
              <a:rPr lang="en-US" sz="2700" b="1" dirty="0" smtClean="0">
                <a:latin typeface="+mj-lt"/>
              </a:rPr>
            </a:br>
            <a:endParaRPr lang="en-US" sz="2700" dirty="0" smtClean="0">
              <a:latin typeface="+mj-lt"/>
            </a:endParaRPr>
          </a:p>
        </p:txBody>
      </p:sp>
      <p:grpSp>
        <p:nvGrpSpPr>
          <p:cNvPr id="16" name="Group 15"/>
          <p:cNvGrpSpPr/>
          <p:nvPr/>
        </p:nvGrpSpPr>
        <p:grpSpPr>
          <a:xfrm>
            <a:off x="6019800" y="2895600"/>
            <a:ext cx="1295400" cy="762000"/>
            <a:chOff x="7391400" y="2514600"/>
            <a:chExt cx="1295400" cy="762000"/>
          </a:xfrm>
        </p:grpSpPr>
        <p:sp>
          <p:nvSpPr>
            <p:cNvPr id="17" name="Rectangle 16"/>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8" name="Down Arrow Callout 17"/>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4" descr="C:\Documents and Settings\priya.suri\My Documents\My Pictures\Read a Line of Text-Output.PNG"/>
          <p:cNvPicPr>
            <a:picLocks noChangeAspect="1" noChangeArrowheads="1"/>
          </p:cNvPicPr>
          <p:nvPr/>
        </p:nvPicPr>
        <p:blipFill>
          <a:blip r:embed="rId3" cstate="print"/>
          <a:stretch>
            <a:fillRect/>
          </a:stretch>
        </p:blipFill>
        <p:spPr bwMode="auto">
          <a:xfrm>
            <a:off x="4572000" y="3803302"/>
            <a:ext cx="4254490" cy="2140298"/>
          </a:xfrm>
          <a:prstGeom prst="rect">
            <a:avLst/>
          </a:prstGeom>
          <a:ln>
            <a:noFill/>
          </a:ln>
          <a:effectLst>
            <a:outerShdw blurRad="190500" algn="tl" rotWithShape="0">
              <a:srgbClr val="000000">
                <a:alpha val="70000"/>
              </a:srgbClr>
            </a:outerShdw>
          </a:effectLst>
        </p:spPr>
      </p:pic>
      <p:sp>
        <p:nvSpPr>
          <p:cNvPr id="11" name="Rounded Rectangle 10"/>
          <p:cNvSpPr/>
          <p:nvPr/>
        </p:nvSpPr>
        <p:spPr bwMode="auto">
          <a:xfrm>
            <a:off x="4572000" y="606251"/>
            <a:ext cx="4403834" cy="1981200"/>
          </a:xfrm>
          <a:prstGeom prst="roundRect">
            <a:avLst>
              <a:gd name="adj" fmla="val 16905"/>
            </a:avLst>
          </a:prstGeom>
          <a:gradFill>
            <a:gsLst>
              <a:gs pos="0">
                <a:srgbClr val="FFC000"/>
              </a:gs>
              <a:gs pos="35000">
                <a:srgbClr val="FFC000"/>
              </a:gs>
              <a:gs pos="100000">
                <a:srgbClr val="FFFFD5"/>
              </a:gs>
            </a:gsLst>
          </a:gradFill>
          <a:ln>
            <a:no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21" name="Group 8"/>
          <p:cNvGrpSpPr>
            <a:grpSpLocks/>
          </p:cNvGrpSpPr>
          <p:nvPr/>
        </p:nvGrpSpPr>
        <p:grpSpPr bwMode="auto">
          <a:xfrm>
            <a:off x="320566" y="609600"/>
            <a:ext cx="4038600" cy="1026173"/>
            <a:chOff x="152400" y="1318779"/>
            <a:chExt cx="5791200" cy="1883261"/>
          </a:xfrm>
        </p:grpSpPr>
        <p:sp>
          <p:nvSpPr>
            <p:cNvPr id="22" name="Rounded Rectangle 21"/>
            <p:cNvSpPr/>
            <p:nvPr/>
          </p:nvSpPr>
          <p:spPr>
            <a:xfrm>
              <a:off x="152400" y="1318779"/>
              <a:ext cx="5791200" cy="1883261"/>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2000" dirty="0">
                <a:solidFill>
                  <a:schemeClr val="tx1">
                    <a:lumMod val="85000"/>
                    <a:lumOff val="15000"/>
                  </a:schemeClr>
                </a:solidFill>
              </a:endParaRPr>
            </a:p>
          </p:txBody>
        </p:sp>
        <p:sp>
          <p:nvSpPr>
            <p:cNvPr id="23" name="TextBox 20"/>
            <p:cNvSpPr txBox="1">
              <a:spLocks noChangeArrowheads="1"/>
            </p:cNvSpPr>
            <p:nvPr/>
          </p:nvSpPr>
          <p:spPr bwMode="auto">
            <a:xfrm>
              <a:off x="356897" y="1338067"/>
              <a:ext cx="5336988" cy="1863972"/>
            </a:xfrm>
            <a:prstGeom prst="rect">
              <a:avLst/>
            </a:prstGeom>
            <a:noFill/>
            <a:ln w="9525">
              <a:noFill/>
              <a:miter lim="800000"/>
              <a:headEnd/>
              <a:tailEnd/>
            </a:ln>
          </p:spPr>
          <p:txBody>
            <a:bodyPr wrap="square">
              <a:spAutoFit/>
            </a:bodyPr>
            <a:lstStyle/>
            <a:p>
              <a:r>
                <a:rPr lang="en-US" sz="2000" smtClean="0">
                  <a:latin typeface="+mn-lt"/>
                </a:rPr>
                <a:t>You should follow these rules and guidelines when you create your variables</a:t>
              </a:r>
              <a:r>
                <a:rPr lang="en-US" sz="2000" dirty="0" smtClean="0">
                  <a:latin typeface="+mn-lt"/>
                </a:rPr>
                <a:t>.</a:t>
              </a:r>
            </a:p>
          </p:txBody>
        </p:sp>
      </p:grpSp>
      <p:grpSp>
        <p:nvGrpSpPr>
          <p:cNvPr id="15363" name="Group 7"/>
          <p:cNvGrpSpPr>
            <a:grpSpLocks/>
          </p:cNvGrpSpPr>
          <p:nvPr/>
        </p:nvGrpSpPr>
        <p:grpSpPr bwMode="auto">
          <a:xfrm>
            <a:off x="299545" y="1679128"/>
            <a:ext cx="4038600" cy="4465031"/>
            <a:chOff x="385313" y="762000"/>
            <a:chExt cx="8305800" cy="1160908"/>
          </a:xfrm>
        </p:grpSpPr>
        <p:sp>
          <p:nvSpPr>
            <p:cNvPr id="5" name="Rounded Rectangle 4"/>
            <p:cNvSpPr/>
            <p:nvPr/>
          </p:nvSpPr>
          <p:spPr>
            <a:xfrm>
              <a:off x="385313" y="762000"/>
              <a:ext cx="8305800" cy="1148387"/>
            </a:xfrm>
            <a:prstGeom prst="roundRect">
              <a:avLst>
                <a:gd name="adj" fmla="val 1179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15369" name="TextBox 12"/>
            <p:cNvSpPr txBox="1">
              <a:spLocks noChangeArrowheads="1"/>
            </p:cNvSpPr>
            <p:nvPr/>
          </p:nvSpPr>
          <p:spPr bwMode="auto">
            <a:xfrm>
              <a:off x="542026" y="818606"/>
              <a:ext cx="7852755" cy="1104302"/>
            </a:xfrm>
            <a:prstGeom prst="rect">
              <a:avLst/>
            </a:prstGeom>
            <a:noFill/>
            <a:ln w="9525">
              <a:noFill/>
              <a:miter lim="800000"/>
              <a:headEnd/>
              <a:tailEnd/>
            </a:ln>
          </p:spPr>
          <p:txBody>
            <a:bodyPr wrap="square">
              <a:spAutoFit/>
            </a:bodyPr>
            <a:lstStyle/>
            <a:p>
              <a:pPr marL="284163" indent="-284163">
                <a:spcBef>
                  <a:spcPts val="600"/>
                </a:spcBef>
                <a:spcAft>
                  <a:spcPts val="600"/>
                </a:spcAft>
                <a:buFont typeface="Wingdings" pitchFamily="2" charset="2"/>
                <a:buChar char="v"/>
              </a:pPr>
              <a:r>
                <a:rPr lang="en-US" sz="2000" dirty="0" smtClean="0">
                  <a:latin typeface="+mn-lt"/>
                </a:rPr>
                <a:t>You should always start variable names with a letter.</a:t>
              </a:r>
            </a:p>
            <a:p>
              <a:pPr marL="284163" indent="-284163">
                <a:spcBef>
                  <a:spcPts val="600"/>
                </a:spcBef>
                <a:spcAft>
                  <a:spcPts val="600"/>
                </a:spcAft>
                <a:buFont typeface="Wingdings" pitchFamily="2" charset="2"/>
                <a:buChar char="v"/>
              </a:pPr>
              <a:r>
                <a:rPr lang="en-US" sz="2000" dirty="0" smtClean="0">
                  <a:latin typeface="+mn-lt"/>
                </a:rPr>
                <a:t>You can use letters, digits, and underscores in the names of your variables.</a:t>
              </a:r>
            </a:p>
            <a:p>
              <a:pPr marL="284163" indent="-284163">
                <a:spcBef>
                  <a:spcPts val="600"/>
                </a:spcBef>
                <a:spcAft>
                  <a:spcPts val="600"/>
                </a:spcAft>
                <a:buFont typeface="Wingdings" pitchFamily="2" charset="2"/>
                <a:buChar char="v"/>
              </a:pPr>
              <a:r>
                <a:rPr lang="en-US" sz="2000" dirty="0">
                  <a:latin typeface="+mn-lt"/>
                </a:rPr>
                <a:t>You should name your variables so that they describe the values that they store.</a:t>
              </a:r>
            </a:p>
            <a:p>
              <a:pPr marL="284163" indent="-284163">
                <a:spcBef>
                  <a:spcPts val="600"/>
                </a:spcBef>
                <a:spcAft>
                  <a:spcPts val="600"/>
                </a:spcAft>
                <a:buFont typeface="Wingdings" pitchFamily="2" charset="2"/>
                <a:buChar char="v"/>
              </a:pPr>
              <a:r>
                <a:rPr lang="en-US" sz="2000" dirty="0" smtClean="0">
                  <a:latin typeface="+mn-lt"/>
                </a:rPr>
                <a:t>When you name your variables, you should not include certain reserved words, such as </a:t>
              </a:r>
              <a:r>
                <a:rPr lang="en-US" sz="2000" b="1" dirty="0" smtClean="0">
                  <a:latin typeface="+mn-lt"/>
                </a:rPr>
                <a:t>If</a:t>
              </a:r>
              <a:r>
                <a:rPr lang="en-US" sz="2000" dirty="0" smtClean="0">
                  <a:latin typeface="+mn-lt"/>
                </a:rPr>
                <a:t>, </a:t>
              </a:r>
              <a:r>
                <a:rPr lang="en-US" sz="2000" b="1" dirty="0" smtClean="0">
                  <a:latin typeface="+mn-lt"/>
                </a:rPr>
                <a:t>For</a:t>
              </a:r>
              <a:r>
                <a:rPr lang="en-US" sz="2000" dirty="0" smtClean="0">
                  <a:latin typeface="+mn-lt"/>
                </a:rPr>
                <a:t>, and </a:t>
              </a:r>
              <a:r>
                <a:rPr lang="en-US" sz="2000" b="1" dirty="0" smtClean="0">
                  <a:latin typeface="+mn-lt"/>
                </a:rPr>
                <a:t>Then</a:t>
              </a:r>
              <a:r>
                <a:rPr lang="en-US" sz="2000" dirty="0" smtClean="0">
                  <a:latin typeface="+mn-lt"/>
                </a:rPr>
                <a:t>.</a:t>
              </a:r>
            </a:p>
          </p:txBody>
        </p:sp>
      </p:grpSp>
      <p:pic>
        <p:nvPicPr>
          <p:cNvPr id="3" name="Picture 2"/>
          <p:cNvPicPr>
            <a:picLocks noChangeAspect="1"/>
          </p:cNvPicPr>
          <p:nvPr/>
        </p:nvPicPr>
        <p:blipFill rotWithShape="1">
          <a:blip r:embed="rId4" cstate="print"/>
          <a:srcRect l="4686" t="22153" r="74231" b="66667"/>
          <a:stretch/>
        </p:blipFill>
        <p:spPr>
          <a:xfrm>
            <a:off x="4749772" y="818738"/>
            <a:ext cx="4154486" cy="16263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anim calcmode="lin" valueType="num">
                                      <p:cBhvr>
                                        <p:cTn id="16" dur="1000" fill="hold"/>
                                        <p:tgtEl>
                                          <p:spTgt spid="21"/>
                                        </p:tgtEl>
                                        <p:attrNameLst>
                                          <p:attrName>ppt_x</p:attrName>
                                        </p:attrNameLst>
                                      </p:cBhvr>
                                      <p:tavLst>
                                        <p:tav tm="0">
                                          <p:val>
                                            <p:strVal val="#ppt_x"/>
                                          </p:val>
                                        </p:tav>
                                        <p:tav tm="100000">
                                          <p:val>
                                            <p:strVal val="#ppt_x"/>
                                          </p:val>
                                        </p:tav>
                                      </p:tavLst>
                                    </p:anim>
                                    <p:anim calcmode="lin" valueType="num">
                                      <p:cBhvr>
                                        <p:cTn id="1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5363"/>
                                        </p:tgtEl>
                                        <p:attrNameLst>
                                          <p:attrName>style.visibility</p:attrName>
                                        </p:attrNameLst>
                                      </p:cBhvr>
                                      <p:to>
                                        <p:strVal val="visible"/>
                                      </p:to>
                                    </p:set>
                                    <p:animEffect transition="in" filter="strips(downLeft)">
                                      <p:cBhvr>
                                        <p:cTn id="22" dur="500"/>
                                        <p:tgtEl>
                                          <p:spTgt spid="1536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762001"/>
            <a:ext cx="8686800" cy="838199"/>
            <a:chOff x="152400" y="762000"/>
            <a:chExt cx="8912225" cy="1447800"/>
          </a:xfrm>
        </p:grpSpPr>
        <p:sp>
          <p:nvSpPr>
            <p:cNvPr id="8" name="Rounded Rectangle 7"/>
            <p:cNvSpPr/>
            <p:nvPr/>
          </p:nvSpPr>
          <p:spPr bwMode="auto">
            <a:xfrm>
              <a:off x="152400" y="762000"/>
              <a:ext cx="8839200" cy="1447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6397" name="TextBox 8"/>
            <p:cNvSpPr txBox="1">
              <a:spLocks noChangeArrowheads="1"/>
            </p:cNvSpPr>
            <p:nvPr/>
          </p:nvSpPr>
          <p:spPr bwMode="auto">
            <a:xfrm>
              <a:off x="228600" y="838200"/>
              <a:ext cx="8836025" cy="1222714"/>
            </a:xfrm>
            <a:prstGeom prst="rect">
              <a:avLst/>
            </a:prstGeom>
            <a:noFill/>
            <a:ln w="9525">
              <a:noFill/>
              <a:miter lim="800000"/>
              <a:headEnd/>
              <a:tailEnd/>
            </a:ln>
          </p:spPr>
          <p:txBody>
            <a:bodyPr wrap="square">
              <a:spAutoFit/>
            </a:bodyPr>
            <a:lstStyle/>
            <a:p>
              <a:r>
                <a:rPr lang="en-US" sz="2000" smtClean="0">
                  <a:latin typeface="+mn-lt"/>
                </a:rPr>
                <a:t>To better understand variables that store </a:t>
              </a:r>
              <a:r>
                <a:rPr lang="en-US" sz="2000" dirty="0" smtClean="0">
                  <a:latin typeface="+mn-lt"/>
                </a:rPr>
                <a:t>numbers, </a:t>
              </a:r>
              <a:r>
                <a:rPr lang="en-US" sz="2000" smtClean="0">
                  <a:latin typeface="+mn-lt"/>
                </a:rPr>
                <a:t>let’s write a </a:t>
              </a:r>
              <a:r>
                <a:rPr lang="en-US" sz="2000" dirty="0" smtClean="0">
                  <a:latin typeface="+mn-lt"/>
                </a:rPr>
                <a:t>simple program that calculates the area and perimeter of a rectangle.</a:t>
              </a:r>
            </a:p>
          </p:txBody>
        </p:sp>
      </p:grpSp>
      <p:sp>
        <p:nvSpPr>
          <p:cNvPr id="12"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Activate - Storing Numerical Values In a Variable</a:t>
            </a:r>
          </a:p>
        </p:txBody>
      </p:sp>
      <p:grpSp>
        <p:nvGrpSpPr>
          <p:cNvPr id="19" name="Group 18"/>
          <p:cNvGrpSpPr/>
          <p:nvPr/>
        </p:nvGrpSpPr>
        <p:grpSpPr>
          <a:xfrm>
            <a:off x="304800" y="3352800"/>
            <a:ext cx="1295400" cy="762000"/>
            <a:chOff x="7391400" y="2514600"/>
            <a:chExt cx="1295400" cy="762000"/>
          </a:xfrm>
        </p:grpSpPr>
        <p:sp>
          <p:nvSpPr>
            <p:cNvPr id="13" name="Rectangle 12"/>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4" name="Down Arrow Callout 13"/>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4724399" y="4267201"/>
            <a:ext cx="4112438" cy="2017458"/>
            <a:chOff x="5486400" y="1905000"/>
            <a:chExt cx="3401057" cy="1824484"/>
          </a:xfrm>
        </p:grpSpPr>
        <p:sp>
          <p:nvSpPr>
            <p:cNvPr id="17" name="Rounded Rectangle 16"/>
            <p:cNvSpPr/>
            <p:nvPr/>
          </p:nvSpPr>
          <p:spPr>
            <a:xfrm>
              <a:off x="5486400" y="1905000"/>
              <a:ext cx="3401057" cy="1824484"/>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0" name="TextBox 19"/>
            <p:cNvSpPr txBox="1">
              <a:spLocks noChangeArrowheads="1"/>
            </p:cNvSpPr>
            <p:nvPr/>
          </p:nvSpPr>
          <p:spPr bwMode="auto">
            <a:xfrm flipH="1">
              <a:off x="5549420" y="1973910"/>
              <a:ext cx="3271969" cy="1753523"/>
            </a:xfrm>
            <a:prstGeom prst="rect">
              <a:avLst/>
            </a:prstGeom>
            <a:noFill/>
            <a:ln w="9525">
              <a:noFill/>
              <a:miter lim="800000"/>
              <a:headEnd/>
              <a:tailEnd/>
            </a:ln>
          </p:spPr>
          <p:txBody>
            <a:bodyPr wrap="square">
              <a:spAutoFit/>
            </a:bodyPr>
            <a:lstStyle/>
            <a:p>
              <a:r>
                <a:rPr lang="en-US" sz="2000" dirty="0" smtClean="0">
                  <a:latin typeface="+mn-lt"/>
                </a:rPr>
                <a:t>The </a:t>
              </a:r>
              <a:r>
                <a:rPr lang="en-US" sz="2000" smtClean="0">
                  <a:latin typeface="+mn-lt"/>
                </a:rPr>
                <a:t>program asks the user to specify the length and width of the rectangle. When the user presses ENTER, the program calculates and displays the area and perimeter values of the rectangle.</a:t>
              </a:r>
              <a:endParaRPr lang="en-US" sz="2000" dirty="0" smtClean="0">
                <a:latin typeface="+mn-lt"/>
              </a:endParaRPr>
            </a:p>
          </p:txBody>
        </p:sp>
      </p:grpSp>
      <p:sp>
        <p:nvSpPr>
          <p:cNvPr id="22" name="Rounded Rectangle 21"/>
          <p:cNvSpPr/>
          <p:nvPr/>
        </p:nvSpPr>
        <p:spPr>
          <a:xfrm>
            <a:off x="1719809" y="1752600"/>
            <a:ext cx="7119391" cy="2286000"/>
          </a:xfrm>
          <a:prstGeom prst="roundRect">
            <a:avLst>
              <a:gd name="adj" fmla="val 2291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60145" y="1957218"/>
            <a:ext cx="6650455" cy="1885950"/>
          </a:xfrm>
          <a:prstGeom prst="rect">
            <a:avLst/>
          </a:prstGeom>
          <a:noFill/>
          <a:ln>
            <a:noFill/>
          </a:ln>
          <a:effectLst>
            <a:glow rad="127000">
              <a:schemeClr val="bg1"/>
            </a:glow>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4114800"/>
            <a:ext cx="4307811" cy="17418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randombar(horizont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view_x0020_Status xmlns="52504dab-3af4-46bd-89fd-38f4803231c6">Not Started</Review_x0020_Status>
    <Reviewer_x0020_Alias xmlns="52504dab-3af4-46bd-89fd-38f4803231c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DE81353DF8C14FA3130E00695C224D" ma:contentTypeVersion="2" ma:contentTypeDescription="Create a new document." ma:contentTypeScope="" ma:versionID="81ba6b8dfc6b69cbb1695c619a215767">
  <xsd:schema xmlns:xsd="http://www.w3.org/2001/XMLSchema" xmlns:xs="http://www.w3.org/2001/XMLSchema" xmlns:p="http://schemas.microsoft.com/office/2006/metadata/properties" xmlns:ns2="52504dab-3af4-46bd-89fd-38f4803231c6" targetNamespace="http://schemas.microsoft.com/office/2006/metadata/properties" ma:root="true" ma:fieldsID="8a40c69ab0e27f6072e9299451a01f88" ns2:_="">
    <xsd:import namespace="52504dab-3af4-46bd-89fd-38f4803231c6"/>
    <xsd:element name="properties">
      <xsd:complexType>
        <xsd:sequence>
          <xsd:element name="documentManagement">
            <xsd:complexType>
              <xsd:all>
                <xsd:element ref="ns2:Reviewer_x0020_Alias" minOccurs="0"/>
                <xsd:element ref="ns2:Review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04dab-3af4-46bd-89fd-38f4803231c6" elementFormDefault="qualified">
    <xsd:import namespace="http://schemas.microsoft.com/office/2006/documentManagement/types"/>
    <xsd:import namespace="http://schemas.microsoft.com/office/infopath/2007/PartnerControls"/>
    <xsd:element name="Reviewer_x0020_Alias" ma:index="8" nillable="true" ma:displayName="Reviewer Alias" ma:internalName="Reviewer_x0020_Alias">
      <xsd:simpleType>
        <xsd:restriction base="dms:Text">
          <xsd:maxLength value="255"/>
        </xsd:restriction>
      </xsd:simpleType>
    </xsd:element>
    <xsd:element name="Review_x0020_Status" ma:index="9" nillable="true" ma:displayName="Review Status" ma:default="Not Started" ma:format="Dropdown" ma:internalName="Review_x0020_Status">
      <xsd:simpleType>
        <xsd:restriction base="dms:Choice">
          <xsd:enumeration value="Not Started"/>
          <xsd:enumeration value="In Progress"/>
          <xsd:enumeration value="Comple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ED14C2-F76F-4952-8B3A-4249B551963C}">
  <ds:schemaRefs>
    <ds:schemaRef ds:uri="http://schemas.openxmlformats.org/package/2006/metadata/core-properties"/>
    <ds:schemaRef ds:uri="http://schemas.microsoft.com/office/2006/metadata/properties"/>
    <ds:schemaRef ds:uri="http://purl.org/dc/term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52504dab-3af4-46bd-89fd-38f4803231c6"/>
  </ds:schemaRefs>
</ds:datastoreItem>
</file>

<file path=customXml/itemProps2.xml><?xml version="1.0" encoding="utf-8"?>
<ds:datastoreItem xmlns:ds="http://schemas.openxmlformats.org/officeDocument/2006/customXml" ds:itemID="{2F527633-2031-4099-81EE-66A5D76244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04dab-3af4-46bd-89fd-38f4803231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4CFF49-26EF-4614-B848-58E543B30E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1414</Words>
  <Application>Microsoft Office PowerPoint</Application>
  <PresentationFormat>On-screen Show (4:3)</PresentationFormat>
  <Paragraphs>150</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Where are we so far…</vt:lpstr>
      <vt:lpstr>Slide 5</vt:lpstr>
      <vt:lpstr>Slide 6</vt:lpstr>
      <vt:lpstr>Activate - What is a Variable?</vt:lpstr>
      <vt:lpstr>  Demonstrate - How to Name a Variable?  </vt:lpstr>
      <vt:lpstr>Slide 9</vt:lpstr>
      <vt:lpstr>Storing Multiple Values In a Variable</vt:lpstr>
      <vt:lpstr>Let’s Summarize…</vt:lpstr>
      <vt:lpstr>Show What You Know</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2010-10-01T14:39:37Z</dcterms:created>
  <dcterms:modified xsi:type="dcterms:W3CDTF">2015-02-03T20:41:43Z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0x01010031DE81353DF8C14FA3130E00695C224D</vt:lpwstr>
  </property>
</Properties>
</file>